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914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62" roundtripDataSignature="AMtx7mhVzKfGAQhTuuaPVT3jPlsuqxIa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5180012"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6513512"/>
            <a:ext cx="3962400" cy="3429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5180012" y="6513512"/>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 name="Google Shape;13;p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 name="Google Shape;14;p1:notes"/>
          <p:cNvSpPr txBox="1"/>
          <p:nvPr/>
        </p:nvSpPr>
        <p:spPr>
          <a:xfrm>
            <a:off x="5180012" y="6513512"/>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2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1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1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2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 name="Google Shape;26;p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1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2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2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6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6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6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6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2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2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5a9329f37_1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375a9329f37_1_0: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5: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p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5a9329f37_1_1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375a9329f37_1_12: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01da823bb_0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f01da823bb_0_0: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2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3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3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3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3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3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p3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p3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3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4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75a9329f37_2_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375a9329f37_2_2:notes"/>
          <p:cNvSpPr/>
          <p:nvPr>
            <p:ph idx="2" type="sldImg"/>
          </p:nvPr>
        </p:nvSpPr>
        <p:spPr>
          <a:xfrm>
            <a:off x="2857500" y="514350"/>
            <a:ext cx="3429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4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4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4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4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p4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4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4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5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5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5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5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6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code.visualstudio.com/Download" TargetMode="External"/><Relationship Id="rId4" Type="http://schemas.openxmlformats.org/officeDocument/2006/relationships/hyperlink" Target="https://code.visualstudio.com/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code.visualstudio.com/Down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semaphoreci.com/blog/multi-platform-development-co-creator-flutter-eric-seidel" TargetMode="External"/><Relationship Id="rId4" Type="http://schemas.openxmlformats.org/officeDocument/2006/relationships/hyperlink" Target="https://flutter.dev/" TargetMode="External"/><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sp>
        <p:nvSpPr>
          <p:cNvPr id="16" name="Google Shape;16;p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1"/>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9" name="Google Shape;19;p1"/>
          <p:cNvSpPr txBox="1"/>
          <p:nvPr/>
        </p:nvSpPr>
        <p:spPr>
          <a:xfrm>
            <a:off x="533400" y="962025"/>
            <a:ext cx="7924800" cy="17224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1"/>
          <p:cNvSpPr txBox="1"/>
          <p:nvPr/>
        </p:nvSpPr>
        <p:spPr>
          <a:xfrm>
            <a:off x="523875" y="1063625"/>
            <a:ext cx="8382000" cy="998537"/>
          </a:xfrm>
          <a:prstGeom prst="rect">
            <a:avLst/>
          </a:prstGeom>
          <a:solidFill>
            <a:schemeClr val="accent1"/>
          </a:soli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349250" marR="0" rtl="0" algn="ctr">
              <a:lnSpc>
                <a:spcPct val="200000"/>
              </a:lnSpc>
              <a:spcBef>
                <a:spcPts val="0"/>
              </a:spcBef>
              <a:spcAft>
                <a:spcPts val="0"/>
              </a:spcAft>
              <a:buClr>
                <a:srgbClr val="FFFFFF"/>
              </a:buClr>
              <a:buSzPts val="2400"/>
              <a:buFont typeface="Times New Roman"/>
              <a:buNone/>
            </a:pPr>
            <a:r>
              <a:rPr b="1" i="0" lang="en-US" sz="2400" u="none" cap="none" strike="noStrike">
                <a:solidFill>
                  <a:srgbClr val="FFFFFF"/>
                </a:solidFill>
                <a:latin typeface="Times New Roman"/>
                <a:ea typeface="Times New Roman"/>
                <a:cs typeface="Times New Roman"/>
                <a:sym typeface="Times New Roman"/>
              </a:rPr>
              <a:t>Mobile App Development using Flutter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Times New Roman"/>
              <a:ea typeface="Times New Roman"/>
              <a:cs typeface="Times New Roman"/>
              <a:sym typeface="Times New Roman"/>
            </a:endParaRPr>
          </a:p>
        </p:txBody>
      </p:sp>
      <p:pic>
        <p:nvPicPr>
          <p:cNvPr id="21" name="Google Shape;21;p1"/>
          <p:cNvPicPr preferRelativeResize="0"/>
          <p:nvPr/>
        </p:nvPicPr>
        <p:blipFill rotWithShape="1">
          <a:blip r:embed="rId3">
            <a:alphaModFix/>
          </a:blip>
          <a:srcRect b="0" l="0" r="0" t="0"/>
          <a:stretch/>
        </p:blipFill>
        <p:spPr>
          <a:xfrm>
            <a:off x="3124200" y="3128962"/>
            <a:ext cx="3505200" cy="1457325"/>
          </a:xfrm>
          <a:prstGeom prst="rect">
            <a:avLst/>
          </a:prstGeom>
          <a:noFill/>
          <a:ln cap="sq" cmpd="sng" w="38100">
            <a:solidFill>
              <a:srgbClr val="000000"/>
            </a:solidFill>
            <a:prstDash val="solid"/>
            <a:miter lim="800000"/>
            <a:headEnd len="sm" w="sm" type="none"/>
            <a:tailEnd len="sm" w="sm" type="none"/>
          </a:ln>
          <a:effectLst>
            <a:outerShdw blurRad="63500" dir="2700000" dist="38100">
              <a:srgbClr val="000000">
                <a:alpha val="42352"/>
              </a:srgbClr>
            </a:outerShdw>
          </a:effectLst>
        </p:spPr>
      </p:pic>
      <p:sp>
        <p:nvSpPr>
          <p:cNvPr id="22" name="Google Shape;22;p1"/>
          <p:cNvSpPr txBox="1"/>
          <p:nvPr/>
        </p:nvSpPr>
        <p:spPr>
          <a:xfrm>
            <a:off x="3476625" y="4845050"/>
            <a:ext cx="28003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Build Apps for any screen</a:t>
            </a:r>
            <a:endParaRPr b="0" i="0" sz="1400" u="none" cap="none" strike="noStrike">
              <a:solidFill>
                <a:srgbClr val="000000"/>
              </a:solidFill>
              <a:latin typeface="Arial"/>
              <a:ea typeface="Arial"/>
              <a:cs typeface="Arial"/>
              <a:sym typeface="Arial"/>
            </a:endParaRPr>
          </a:p>
        </p:txBody>
      </p:sp>
      <p:sp>
        <p:nvSpPr>
          <p:cNvPr id="23" name="Google Shape;23;p1"/>
          <p:cNvSpPr/>
          <p:nvPr/>
        </p:nvSpPr>
        <p:spPr>
          <a:xfrm>
            <a:off x="3035808" y="2406141"/>
            <a:ext cx="3639312" cy="556641"/>
          </a:xfrm>
          <a:prstGeom prst="rect">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Introduction to Flutter – Day 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0"/>
          <p:cNvPicPr preferRelativeResize="0"/>
          <p:nvPr/>
        </p:nvPicPr>
        <p:blipFill rotWithShape="1">
          <a:blip r:embed="rId3">
            <a:alphaModFix/>
          </a:blip>
          <a:srcRect b="0" l="0" r="0" t="0"/>
          <a:stretch/>
        </p:blipFill>
        <p:spPr>
          <a:xfrm>
            <a:off x="152400" y="76200"/>
            <a:ext cx="8648700" cy="4886325"/>
          </a:xfrm>
          <a:prstGeom prst="rect">
            <a:avLst/>
          </a:prstGeom>
          <a:noFill/>
          <a:ln>
            <a:noFill/>
          </a:ln>
        </p:spPr>
      </p:pic>
      <p:sp>
        <p:nvSpPr>
          <p:cNvPr id="126" name="Google Shape;126;p10"/>
          <p:cNvSpPr txBox="1"/>
          <p:nvPr/>
        </p:nvSpPr>
        <p:spPr>
          <a:xfrm>
            <a:off x="457200" y="4876800"/>
            <a:ext cx="8610600" cy="9239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In its early days, </a:t>
            </a:r>
            <a:r>
              <a:rPr b="1" i="0" lang="en-US" sz="1800" u="none" cap="none" strike="noStrike">
                <a:solidFill>
                  <a:schemeClr val="dk1"/>
                </a:solidFill>
                <a:latin typeface="Times New Roman"/>
                <a:ea typeface="Times New Roman"/>
                <a:cs typeface="Times New Roman"/>
                <a:sym typeface="Times New Roman"/>
              </a:rPr>
              <a:t>Flutter </a:t>
            </a:r>
            <a:r>
              <a:rPr b="0" i="0" lang="en-US" sz="1800" u="none" cap="none" strike="noStrike">
                <a:solidFill>
                  <a:schemeClr val="dk1"/>
                </a:solidFill>
                <a:latin typeface="Times New Roman"/>
                <a:ea typeface="Times New Roman"/>
                <a:cs typeface="Times New Roman"/>
                <a:sym typeface="Times New Roman"/>
              </a:rPr>
              <a:t>had only one major feature - Hot Reload on Android phones.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Yet, even this single feature was a game-changer, reducing Android app creation time from a grueling 7 minutes to a mind-boggling 400ms.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1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3" name="Google Shape;133;p1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4" name="Google Shape;134;p1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5" name="Google Shape;135;p11"/>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36" name="Google Shape;136;p11"/>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Timeline of Flutter’s development history</a:t>
            </a:r>
            <a:endParaRPr b="0" i="0" sz="1400" u="none" cap="none" strike="noStrike">
              <a:solidFill>
                <a:srgbClr val="000000"/>
              </a:solidFill>
              <a:latin typeface="Arial"/>
              <a:ea typeface="Arial"/>
              <a:cs typeface="Arial"/>
              <a:sym typeface="Arial"/>
            </a:endParaRPr>
          </a:p>
        </p:txBody>
      </p:sp>
      <p:sp>
        <p:nvSpPr>
          <p:cNvPr id="137" name="Google Shape;137;p11"/>
          <p:cNvSpPr txBox="1"/>
          <p:nvPr/>
        </p:nvSpPr>
        <p:spPr>
          <a:xfrm>
            <a:off x="152400" y="4724400"/>
            <a:ext cx="8382000" cy="32273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Flutter's journey to becoming the premier mobile app development platform was not without its share of legal battles and technological advancements.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In the span of just a few years, the platform went from being called </a:t>
            </a:r>
            <a:r>
              <a:rPr b="1" i="0" lang="en-US" sz="2000" u="none" cap="none" strike="noStrike">
                <a:solidFill>
                  <a:schemeClr val="dk1"/>
                </a:solidFill>
                <a:latin typeface="Times New Roman"/>
                <a:ea typeface="Times New Roman"/>
                <a:cs typeface="Times New Roman"/>
                <a:sym typeface="Times New Roman"/>
              </a:rPr>
              <a:t>the Sky Engine to Flutter, (courtesy of few lawyers 🧑‍⚖️).</a:t>
            </a:r>
            <a:endParaRPr b="0" i="0" sz="1400" u="none" cap="none" strike="noStrike">
              <a:solidFill>
                <a:srgbClr val="000000"/>
              </a:solidFill>
              <a:latin typeface="Arial"/>
              <a:ea typeface="Arial"/>
              <a:cs typeface="Arial"/>
              <a:sym typeface="Arial"/>
            </a:endParaRPr>
          </a:p>
        </p:txBody>
      </p:sp>
      <p:pic>
        <p:nvPicPr>
          <p:cNvPr id="138" name="Google Shape;138;p11"/>
          <p:cNvPicPr preferRelativeResize="0"/>
          <p:nvPr/>
        </p:nvPicPr>
        <p:blipFill rotWithShape="1">
          <a:blip r:embed="rId3">
            <a:alphaModFix/>
          </a:blip>
          <a:srcRect b="0" l="0" r="0" t="0"/>
          <a:stretch/>
        </p:blipFill>
        <p:spPr>
          <a:xfrm>
            <a:off x="152400" y="762000"/>
            <a:ext cx="8991600" cy="377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2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2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2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2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48" name="Google Shape;148;p2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Latest Version </a:t>
            </a:r>
            <a:endParaRPr b="0" i="0" sz="1400" u="none" cap="none" strike="noStrike">
              <a:solidFill>
                <a:srgbClr val="000000"/>
              </a:solidFill>
              <a:latin typeface="Arial"/>
              <a:ea typeface="Arial"/>
              <a:cs typeface="Arial"/>
              <a:sym typeface="Arial"/>
            </a:endParaRPr>
          </a:p>
        </p:txBody>
      </p:sp>
      <p:pic>
        <p:nvPicPr>
          <p:cNvPr id="149" name="Google Shape;149;p24"/>
          <p:cNvPicPr preferRelativeResize="0"/>
          <p:nvPr/>
        </p:nvPicPr>
        <p:blipFill rotWithShape="1">
          <a:blip r:embed="rId3">
            <a:alphaModFix/>
          </a:blip>
          <a:srcRect b="0" l="0" r="0" t="0"/>
          <a:stretch/>
        </p:blipFill>
        <p:spPr>
          <a:xfrm>
            <a:off x="2249424" y="978408"/>
            <a:ext cx="4645152" cy="46451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p1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p1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7" name="Google Shape;157;p1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12"/>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59" name="Google Shape;159;p12"/>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Introduction</a:t>
            </a:r>
            <a:endParaRPr b="0" i="0" sz="1400" u="none" cap="none" strike="noStrike">
              <a:solidFill>
                <a:srgbClr val="000000"/>
              </a:solidFill>
              <a:latin typeface="Arial"/>
              <a:ea typeface="Arial"/>
              <a:cs typeface="Arial"/>
              <a:sym typeface="Arial"/>
            </a:endParaRPr>
          </a:p>
        </p:txBody>
      </p:sp>
      <p:sp>
        <p:nvSpPr>
          <p:cNvPr id="160" name="Google Shape;160;p12"/>
          <p:cNvSpPr txBox="1"/>
          <p:nvPr/>
        </p:nvSpPr>
        <p:spPr>
          <a:xfrm>
            <a:off x="304800" y="990600"/>
            <a:ext cx="817260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12"/>
          <p:cNvSpPr txBox="1"/>
          <p:nvPr/>
        </p:nvSpPr>
        <p:spPr>
          <a:xfrm>
            <a:off x="666750" y="1371600"/>
            <a:ext cx="7715250" cy="3313112"/>
          </a:xfrm>
          <a:prstGeom prst="rect">
            <a:avLst/>
          </a:prstGeom>
          <a:noFill/>
          <a:ln>
            <a:noFill/>
          </a:ln>
        </p:spPr>
        <p:txBody>
          <a:bodyPr anchorCtr="0" anchor="t" bIns="45700" lIns="91425" spcFirstLastPara="1" rIns="91425" wrap="square" tIns="45700">
            <a:spAutoFit/>
          </a:bodyPr>
          <a:lstStyle/>
          <a:p>
            <a:pPr indent="-339725" lvl="0" marL="339725" marR="0" rtl="0" algn="just">
              <a:lnSpc>
                <a:spcPct val="100000"/>
              </a:lnSpc>
              <a:spcBef>
                <a:spcPts val="0"/>
              </a:spcBef>
              <a:spcAft>
                <a:spcPts val="0"/>
              </a:spcAft>
              <a:buClr>
                <a:srgbClr val="666633"/>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Flutter is an open-source mobile application development framework created by </a:t>
            </a:r>
            <a:r>
              <a:rPr b="1" i="0" lang="en-US" sz="2800" u="none" cap="none" strike="noStrike">
                <a:solidFill>
                  <a:srgbClr val="000000"/>
                </a:solidFill>
                <a:latin typeface="Times New Roman"/>
                <a:ea typeface="Times New Roman"/>
                <a:cs typeface="Times New Roman"/>
                <a:sym typeface="Times New Roman"/>
              </a:rPr>
              <a:t>Google</a:t>
            </a:r>
            <a:r>
              <a:rPr b="0" i="0" lang="en-US" sz="2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339725" lvl="0" marL="339725" marR="0" rtl="0" algn="just">
              <a:lnSpc>
                <a:spcPct val="100000"/>
              </a:lnSpc>
              <a:spcBef>
                <a:spcPts val="800"/>
              </a:spcBef>
              <a:spcAft>
                <a:spcPts val="0"/>
              </a:spcAft>
              <a:buClr>
                <a:srgbClr val="666633"/>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It allows developers to build high performance, natively compiled applications for mobile, web and desktop from a single codebase.</a:t>
            </a:r>
            <a:endParaRPr b="0" i="0" sz="1400" u="none" cap="none" strike="noStrike">
              <a:solidFill>
                <a:srgbClr val="000000"/>
              </a:solidFill>
              <a:latin typeface="Arial"/>
              <a:ea typeface="Arial"/>
              <a:cs typeface="Arial"/>
              <a:sym typeface="Arial"/>
            </a:endParaRPr>
          </a:p>
          <a:p>
            <a:pPr indent="-339725" lvl="0" marL="339725" marR="0" rtl="0" algn="just">
              <a:lnSpc>
                <a:spcPct val="100000"/>
              </a:lnSpc>
              <a:spcBef>
                <a:spcPts val="800"/>
              </a:spcBef>
              <a:spcAft>
                <a:spcPts val="0"/>
              </a:spcAft>
              <a:buClr>
                <a:srgbClr val="666633"/>
              </a:buClr>
              <a:buSzPts val="2800"/>
              <a:buFont typeface="Noto Sans Symbols"/>
              <a:buChar char="⮚"/>
            </a:pPr>
            <a:r>
              <a:rPr b="0" i="0" lang="en-US" sz="2800" u="none" cap="none" strike="noStrike">
                <a:solidFill>
                  <a:srgbClr val="000000"/>
                </a:solidFill>
                <a:latin typeface="Times New Roman"/>
                <a:ea typeface="Times New Roman"/>
                <a:cs typeface="Times New Roman"/>
                <a:sym typeface="Times New Roman"/>
              </a:rPr>
              <a:t>Flutter uses the Dart Programming language, which is also developed by Google.</a:t>
            </a:r>
            <a:endParaRPr b="0" i="0" sz="1400" u="none" cap="none" strike="noStrike">
              <a:solidFill>
                <a:srgbClr val="000000"/>
              </a:solidFill>
              <a:latin typeface="Arial"/>
              <a:ea typeface="Arial"/>
              <a:cs typeface="Arial"/>
              <a:sym typeface="Arial"/>
            </a:endParaRPr>
          </a:p>
        </p:txBody>
      </p:sp>
      <p:pic>
        <p:nvPicPr>
          <p:cNvPr id="162" name="Google Shape;162;p12"/>
          <p:cNvPicPr preferRelativeResize="0"/>
          <p:nvPr/>
        </p:nvPicPr>
        <p:blipFill rotWithShape="1">
          <a:blip r:embed="rId3">
            <a:alphaModFix/>
          </a:blip>
          <a:srcRect b="0" l="0" r="0" t="0"/>
          <a:stretch/>
        </p:blipFill>
        <p:spPr>
          <a:xfrm>
            <a:off x="4533900" y="4876800"/>
            <a:ext cx="3505200" cy="1457325"/>
          </a:xfrm>
          <a:prstGeom prst="rect">
            <a:avLst/>
          </a:prstGeom>
          <a:noFill/>
          <a:ln cap="sq" cmpd="sng" w="38100">
            <a:solidFill>
              <a:srgbClr val="000000"/>
            </a:solidFill>
            <a:prstDash val="solid"/>
            <a:miter lim="800000"/>
            <a:headEnd len="sm" w="sm" type="none"/>
            <a:tailEnd len="sm" w="sm" type="none"/>
          </a:ln>
          <a:effectLst>
            <a:outerShdw blurRad="63500" dir="2700000" dist="38100">
              <a:srgbClr val="000000">
                <a:alpha val="42352"/>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1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p1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0" name="Google Shape;170;p1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13"/>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72" name="Google Shape;172;p13"/>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Why Flutter for App Development</a:t>
            </a:r>
            <a:endParaRPr b="0" i="0" sz="1400" u="none" cap="none" strike="noStrike">
              <a:solidFill>
                <a:srgbClr val="000000"/>
              </a:solidFill>
              <a:latin typeface="Arial"/>
              <a:ea typeface="Arial"/>
              <a:cs typeface="Arial"/>
              <a:sym typeface="Arial"/>
            </a:endParaRPr>
          </a:p>
        </p:txBody>
      </p:sp>
      <p:sp>
        <p:nvSpPr>
          <p:cNvPr id="173" name="Google Shape;173;p13"/>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4" name="Google Shape;174;p13"/>
          <p:cNvSpPr txBox="1"/>
          <p:nvPr/>
        </p:nvSpPr>
        <p:spPr>
          <a:xfrm>
            <a:off x="666750" y="1371600"/>
            <a:ext cx="7715250" cy="4175125"/>
          </a:xfrm>
          <a:prstGeom prst="rect">
            <a:avLst/>
          </a:prstGeom>
          <a:noFill/>
          <a:ln>
            <a:noFill/>
          </a:ln>
        </p:spPr>
        <p:txBody>
          <a:bodyPr anchorCtr="0" anchor="t" bIns="45700" lIns="91425" spcFirstLastPara="1" rIns="91425" wrap="square" tIns="45700">
            <a:spAutoFit/>
          </a:bodyPr>
          <a:lstStyle/>
          <a:p>
            <a:pPr indent="-339725" lvl="0" marL="339725" marR="0" rtl="0" algn="just">
              <a:lnSpc>
                <a:spcPct val="100000"/>
              </a:lnSpc>
              <a:spcBef>
                <a:spcPts val="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Flutter open source: </a:t>
            </a:r>
            <a:r>
              <a:rPr b="0" i="0" lang="en-US" sz="2800" u="none" cap="none" strike="noStrike">
                <a:solidFill>
                  <a:srgbClr val="000000"/>
                </a:solidFill>
                <a:latin typeface="Times New Roman"/>
                <a:ea typeface="Times New Roman"/>
                <a:cs typeface="Times New Roman"/>
                <a:sym typeface="Times New Roman"/>
              </a:rPr>
              <a:t>Flutter is Open-Source framework. Therefore, anyone can use it for any given purpose.</a:t>
            </a:r>
            <a:endParaRPr b="0" i="0" sz="1400" u="none" cap="none" strike="noStrike">
              <a:solidFill>
                <a:srgbClr val="000000"/>
              </a:solidFill>
              <a:latin typeface="Arial"/>
              <a:ea typeface="Arial"/>
              <a:cs typeface="Arial"/>
              <a:sym typeface="Arial"/>
            </a:endParaRPr>
          </a:p>
          <a:p>
            <a:pPr indent="-339725" lvl="0" marL="339725" marR="0" rtl="0" algn="just">
              <a:lnSpc>
                <a:spcPct val="100000"/>
              </a:lnSpc>
              <a:spcBef>
                <a:spcPts val="80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Faster development Cycle: </a:t>
            </a:r>
            <a:r>
              <a:rPr b="0" i="0" lang="en-US" sz="2800" u="none" cap="none" strike="noStrike">
                <a:solidFill>
                  <a:srgbClr val="000000"/>
                </a:solidFill>
                <a:latin typeface="Times New Roman"/>
                <a:ea typeface="Times New Roman"/>
                <a:cs typeface="Times New Roman"/>
                <a:sym typeface="Times New Roman"/>
              </a:rPr>
              <a:t>Flutter is so fast that it takes less then 30 sec for first full compilation. Comes with Hot-Reload &amp; Hot-Restart.</a:t>
            </a:r>
            <a:endParaRPr b="0" i="0" sz="1400" u="none" cap="none" strike="noStrike">
              <a:solidFill>
                <a:srgbClr val="000000"/>
              </a:solidFill>
              <a:latin typeface="Arial"/>
              <a:ea typeface="Arial"/>
              <a:cs typeface="Arial"/>
              <a:sym typeface="Arial"/>
            </a:endParaRPr>
          </a:p>
          <a:p>
            <a:pPr indent="-339725" lvl="0" marL="339725" marR="0" rtl="0" algn="just">
              <a:lnSpc>
                <a:spcPct val="100000"/>
              </a:lnSpc>
              <a:spcBef>
                <a:spcPts val="80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Super Productive:</a:t>
            </a:r>
            <a:r>
              <a:rPr b="0" i="0" lang="en-US" sz="2800" u="none" cap="none" strike="noStrike">
                <a:solidFill>
                  <a:srgbClr val="000000"/>
                </a:solidFill>
                <a:latin typeface="Times New Roman"/>
                <a:ea typeface="Times New Roman"/>
                <a:cs typeface="Times New Roman"/>
                <a:sym typeface="Times New Roman"/>
              </a:rPr>
              <a:t> Comes with Hot-Reload &amp; Hot-Restart. Due to Stateful widget hot-reload feature Flutter is very fast iterative coding style.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0" name="Google Shape;180;p1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1" name="Google Shape;181;p1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1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1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84" name="Google Shape;184;p1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Why Flutter for App Development</a:t>
            </a:r>
            <a:endParaRPr b="0" i="0" sz="1400" u="none" cap="none" strike="noStrike">
              <a:solidFill>
                <a:srgbClr val="000000"/>
              </a:solidFill>
              <a:latin typeface="Arial"/>
              <a:ea typeface="Arial"/>
              <a:cs typeface="Arial"/>
              <a:sym typeface="Arial"/>
            </a:endParaRPr>
          </a:p>
        </p:txBody>
      </p:sp>
      <p:sp>
        <p:nvSpPr>
          <p:cNvPr id="185" name="Google Shape;185;p14"/>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p14"/>
          <p:cNvSpPr txBox="1"/>
          <p:nvPr/>
        </p:nvSpPr>
        <p:spPr>
          <a:xfrm>
            <a:off x="457200" y="754062"/>
            <a:ext cx="8534400" cy="5674500"/>
          </a:xfrm>
          <a:prstGeom prst="rect">
            <a:avLst/>
          </a:prstGeom>
          <a:noFill/>
          <a:ln>
            <a:noFill/>
          </a:ln>
        </p:spPr>
        <p:txBody>
          <a:bodyPr anchorCtr="0" anchor="t" bIns="45700" lIns="91425" spcFirstLastPara="1" rIns="91425" wrap="square" tIns="45700">
            <a:spAutoFit/>
          </a:bodyPr>
          <a:lstStyle/>
          <a:p>
            <a:pPr indent="-339725" lvl="0" marL="339725" marR="0" rtl="0" algn="just">
              <a:lnSpc>
                <a:spcPct val="100000"/>
              </a:lnSpc>
              <a:spcBef>
                <a:spcPts val="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Ease to learn &amp; code sharing: </a:t>
            </a:r>
            <a:r>
              <a:rPr b="0" i="0" lang="en-US" sz="2800" u="none" cap="none" strike="noStrike">
                <a:solidFill>
                  <a:srgbClr val="000000"/>
                </a:solidFill>
                <a:latin typeface="Times New Roman"/>
                <a:ea typeface="Times New Roman"/>
                <a:cs typeface="Times New Roman"/>
                <a:sym typeface="Times New Roman"/>
              </a:rPr>
              <a:t>Any one who have basic knowledge of OOPS Concept &amp; UI Designing can easily learn Flutter.</a:t>
            </a:r>
            <a:endParaRPr b="0" i="0" sz="1400" u="none" cap="none" strike="noStrike">
              <a:solidFill>
                <a:srgbClr val="000000"/>
              </a:solidFill>
              <a:latin typeface="Arial"/>
              <a:ea typeface="Arial"/>
              <a:cs typeface="Arial"/>
              <a:sym typeface="Arial"/>
            </a:endParaRPr>
          </a:p>
          <a:p>
            <a:pPr indent="-161925" lvl="0" marL="339725" marR="0" rtl="0" algn="just">
              <a:lnSpc>
                <a:spcPct val="100000"/>
              </a:lnSpc>
              <a:spcBef>
                <a:spcPts val="800"/>
              </a:spcBef>
              <a:spcAft>
                <a:spcPts val="0"/>
              </a:spcAft>
              <a:buClr>
                <a:srgbClr val="666633"/>
              </a:buClr>
              <a:buSzPts val="280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a:p>
            <a:pPr indent="-339725" lvl="0" marL="339725" marR="0" rtl="0" algn="just">
              <a:lnSpc>
                <a:spcPct val="100000"/>
              </a:lnSpc>
              <a:spcBef>
                <a:spcPts val="80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Widget Libraries: </a:t>
            </a:r>
            <a:r>
              <a:rPr b="0" i="0" lang="en-US" sz="2800" u="none" cap="none" strike="noStrike">
                <a:solidFill>
                  <a:srgbClr val="000000"/>
                </a:solidFill>
                <a:latin typeface="Times New Roman"/>
                <a:ea typeface="Times New Roman"/>
                <a:cs typeface="Times New Roman"/>
                <a:sym typeface="Times New Roman"/>
              </a:rPr>
              <a:t>Ready to use widget, Flutter have many widget that you can use to build flutter application.Such as : http, get, share plus, toggle switch etc.</a:t>
            </a:r>
            <a:endParaRPr b="0" i="0" sz="1400" u="none" cap="none" strike="noStrike">
              <a:solidFill>
                <a:srgbClr val="000000"/>
              </a:solidFill>
              <a:latin typeface="Arial"/>
              <a:ea typeface="Arial"/>
              <a:cs typeface="Arial"/>
              <a:sym typeface="Arial"/>
            </a:endParaRPr>
          </a:p>
          <a:p>
            <a:pPr indent="-161925" lvl="0" marL="339725" marR="0" rtl="0" algn="just">
              <a:lnSpc>
                <a:spcPct val="100000"/>
              </a:lnSpc>
              <a:spcBef>
                <a:spcPts val="800"/>
              </a:spcBef>
              <a:spcAft>
                <a:spcPts val="0"/>
              </a:spcAft>
              <a:buClr>
                <a:srgbClr val="666633"/>
              </a:buClr>
              <a:buSzPts val="280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a:p>
            <a:pPr indent="-339725" lvl="0" marL="339725" marR="0" rtl="0" algn="just">
              <a:lnSpc>
                <a:spcPct val="100000"/>
              </a:lnSpc>
              <a:spcBef>
                <a:spcPts val="800"/>
              </a:spcBef>
              <a:spcAft>
                <a:spcPts val="0"/>
              </a:spcAft>
              <a:buClr>
                <a:srgbClr val="666633"/>
              </a:buClr>
              <a:buSzPts val="2800"/>
              <a:buFont typeface="Noto Sans Symbols"/>
              <a:buChar char="⮚"/>
            </a:pPr>
            <a:r>
              <a:rPr b="1" i="0" lang="en-US" sz="2800" u="none" cap="none" strike="noStrike">
                <a:solidFill>
                  <a:srgbClr val="000000"/>
                </a:solidFill>
                <a:latin typeface="Times New Roman"/>
                <a:ea typeface="Times New Roman"/>
                <a:cs typeface="Times New Roman"/>
                <a:sym typeface="Times New Roman"/>
              </a:rPr>
              <a:t>Community Support: </a:t>
            </a:r>
            <a:r>
              <a:rPr b="0" i="0" lang="en-US" sz="2800" u="none" cap="none" strike="noStrike">
                <a:solidFill>
                  <a:srgbClr val="000000"/>
                </a:solidFill>
                <a:latin typeface="Times New Roman"/>
                <a:ea typeface="Times New Roman"/>
                <a:cs typeface="Times New Roman"/>
                <a:sym typeface="Times New Roman"/>
              </a:rPr>
              <a:t>Flutter Community is bit small if we compare with other framework like React, But Flutter is grow very fast than other framework.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5"/>
          <p:cNvPicPr preferRelativeResize="0"/>
          <p:nvPr/>
        </p:nvPicPr>
        <p:blipFill rotWithShape="1">
          <a:blip r:embed="rId3">
            <a:alphaModFix/>
          </a:blip>
          <a:srcRect b="0" l="0" r="0" t="0"/>
          <a:stretch/>
        </p:blipFill>
        <p:spPr>
          <a:xfrm>
            <a:off x="0" y="76200"/>
            <a:ext cx="9067800" cy="586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7" name="Google Shape;197;p1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 name="Google Shape;198;p1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 name="Google Shape;199;p1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0" name="Google Shape;200;p16"/>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01" name="Google Shape;201;p16"/>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2" name="Google Shape;202;p16"/>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 name="Google Shape;203;p16"/>
          <p:cNvSpPr txBox="1"/>
          <p:nvPr/>
        </p:nvSpPr>
        <p:spPr>
          <a:xfrm>
            <a:off x="304800" y="838200"/>
            <a:ext cx="7715250" cy="523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1. Dream 11                           2. eBay</a:t>
            </a:r>
            <a:endParaRPr b="0" i="0" sz="1400" u="none" cap="none" strike="noStrike">
              <a:solidFill>
                <a:srgbClr val="000000"/>
              </a:solidFill>
              <a:latin typeface="Arial"/>
              <a:ea typeface="Arial"/>
              <a:cs typeface="Arial"/>
              <a:sym typeface="Arial"/>
            </a:endParaRPr>
          </a:p>
        </p:txBody>
      </p:sp>
      <p:sp>
        <p:nvSpPr>
          <p:cNvPr id="204" name="Google Shape;204;p16"/>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App that are build using Flutter</a:t>
            </a:r>
            <a:endParaRPr b="0" i="0" sz="1400" u="none" cap="none" strike="noStrike">
              <a:solidFill>
                <a:srgbClr val="000000"/>
              </a:solidFill>
              <a:latin typeface="Arial"/>
              <a:ea typeface="Arial"/>
              <a:cs typeface="Arial"/>
              <a:sym typeface="Arial"/>
            </a:endParaRPr>
          </a:p>
        </p:txBody>
      </p:sp>
      <p:pic>
        <p:nvPicPr>
          <p:cNvPr id="205" name="Google Shape;205;p16"/>
          <p:cNvPicPr preferRelativeResize="0"/>
          <p:nvPr/>
        </p:nvPicPr>
        <p:blipFill rotWithShape="1">
          <a:blip r:embed="rId3">
            <a:alphaModFix/>
          </a:blip>
          <a:srcRect b="0" l="0" r="0" t="0"/>
          <a:stretch/>
        </p:blipFill>
        <p:spPr>
          <a:xfrm>
            <a:off x="381000" y="1398587"/>
            <a:ext cx="4224337" cy="4159250"/>
          </a:xfrm>
          <a:prstGeom prst="rect">
            <a:avLst/>
          </a:prstGeom>
          <a:noFill/>
          <a:ln>
            <a:noFill/>
          </a:ln>
        </p:spPr>
      </p:pic>
      <p:pic>
        <p:nvPicPr>
          <p:cNvPr id="206" name="Google Shape;206;p16"/>
          <p:cNvPicPr preferRelativeResize="0"/>
          <p:nvPr/>
        </p:nvPicPr>
        <p:blipFill rotWithShape="1">
          <a:blip r:embed="rId4">
            <a:alphaModFix/>
          </a:blip>
          <a:srcRect b="0" l="0" r="0" t="0"/>
          <a:stretch/>
        </p:blipFill>
        <p:spPr>
          <a:xfrm>
            <a:off x="5016500" y="1362075"/>
            <a:ext cx="3009900" cy="4541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1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3" name="Google Shape;213;p1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4" name="Google Shape;214;p1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1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16" name="Google Shape;216;p1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7" name="Google Shape;217;p17"/>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17"/>
          <p:cNvSpPr txBox="1"/>
          <p:nvPr/>
        </p:nvSpPr>
        <p:spPr>
          <a:xfrm>
            <a:off x="304800" y="838200"/>
            <a:ext cx="88392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3. Stadia gaming Platform               4. Google Pay – UPI Payment App</a:t>
            </a:r>
            <a:endParaRPr b="0" i="0" sz="1400" u="none" cap="none" strike="noStrike">
              <a:solidFill>
                <a:srgbClr val="000000"/>
              </a:solidFill>
              <a:latin typeface="Arial"/>
              <a:ea typeface="Arial"/>
              <a:cs typeface="Arial"/>
              <a:sym typeface="Arial"/>
            </a:endParaRPr>
          </a:p>
        </p:txBody>
      </p:sp>
      <p:sp>
        <p:nvSpPr>
          <p:cNvPr id="219" name="Google Shape;219;p17"/>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App that are build using Flutter</a:t>
            </a:r>
            <a:endParaRPr b="0" i="0" sz="1400" u="none" cap="none" strike="noStrike">
              <a:solidFill>
                <a:srgbClr val="000000"/>
              </a:solidFill>
              <a:latin typeface="Arial"/>
              <a:ea typeface="Arial"/>
              <a:cs typeface="Arial"/>
              <a:sym typeface="Arial"/>
            </a:endParaRPr>
          </a:p>
        </p:txBody>
      </p:sp>
      <p:pic>
        <p:nvPicPr>
          <p:cNvPr id="220" name="Google Shape;220;p17"/>
          <p:cNvPicPr preferRelativeResize="0"/>
          <p:nvPr/>
        </p:nvPicPr>
        <p:blipFill rotWithShape="1">
          <a:blip r:embed="rId3">
            <a:alphaModFix/>
          </a:blip>
          <a:srcRect b="0" l="0" r="0" t="0"/>
          <a:stretch/>
        </p:blipFill>
        <p:spPr>
          <a:xfrm>
            <a:off x="914400" y="1454150"/>
            <a:ext cx="2905125" cy="4057650"/>
          </a:xfrm>
          <a:prstGeom prst="rect">
            <a:avLst/>
          </a:prstGeom>
          <a:noFill/>
          <a:ln>
            <a:noFill/>
          </a:ln>
        </p:spPr>
      </p:pic>
      <p:pic>
        <p:nvPicPr>
          <p:cNvPr id="221" name="Google Shape;221;p17"/>
          <p:cNvPicPr preferRelativeResize="0"/>
          <p:nvPr/>
        </p:nvPicPr>
        <p:blipFill rotWithShape="1">
          <a:blip r:embed="rId4">
            <a:alphaModFix/>
          </a:blip>
          <a:srcRect b="0" l="0" r="0" t="0"/>
          <a:stretch/>
        </p:blipFill>
        <p:spPr>
          <a:xfrm>
            <a:off x="5334000" y="1397000"/>
            <a:ext cx="2190750" cy="421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 name="Google Shape;227;p2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p2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9" name="Google Shape;229;p2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0" name="Google Shape;230;p2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31" name="Google Shape;231;p2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27"/>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ctr">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List of companies using Flutter</a:t>
            </a:r>
            <a:endParaRPr b="1" i="0" sz="3600" u="none" cap="none" strike="noStrike">
              <a:solidFill>
                <a:srgbClr val="FFFFFF"/>
              </a:solidFill>
              <a:latin typeface="Times New Roman"/>
              <a:ea typeface="Times New Roman"/>
              <a:cs typeface="Times New Roman"/>
              <a:sym typeface="Times New Roman"/>
            </a:endParaRPr>
          </a:p>
        </p:txBody>
      </p:sp>
      <p:pic>
        <p:nvPicPr>
          <p:cNvPr id="233" name="Google Shape;233;p27"/>
          <p:cNvPicPr preferRelativeResize="0"/>
          <p:nvPr/>
        </p:nvPicPr>
        <p:blipFill rotWithShape="1">
          <a:blip r:embed="rId3">
            <a:alphaModFix/>
          </a:blip>
          <a:srcRect b="0" l="0" r="0" t="0"/>
          <a:stretch/>
        </p:blipFill>
        <p:spPr>
          <a:xfrm>
            <a:off x="1700784" y="676656"/>
            <a:ext cx="5504688" cy="55046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 name="Google Shape;29;p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 name="Google Shape;31;p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 name="Google Shape;32;p2"/>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3" name="Google Shape;33;p2"/>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Contents</a:t>
            </a:r>
            <a:endParaRPr b="0" i="0" sz="1400" u="none" cap="none" strike="noStrike">
              <a:solidFill>
                <a:srgbClr val="000000"/>
              </a:solidFill>
              <a:latin typeface="Arial"/>
              <a:ea typeface="Arial"/>
              <a:cs typeface="Arial"/>
              <a:sym typeface="Arial"/>
            </a:endParaRPr>
          </a:p>
        </p:txBody>
      </p:sp>
      <p:sp>
        <p:nvSpPr>
          <p:cNvPr id="34" name="Google Shape;34;p2"/>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 name="Google Shape;35;p2"/>
          <p:cNvSpPr txBox="1"/>
          <p:nvPr/>
        </p:nvSpPr>
        <p:spPr>
          <a:xfrm>
            <a:off x="381000" y="990600"/>
            <a:ext cx="4445000" cy="39703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Smartphone, SDK</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History of Flutter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Introduction to flutter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Why Flutter for App Development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App that are build using Flutter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Advantages of flutter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Installation of Flutter in different Platform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 Run first flutter application.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How flutter compiles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Write your first App</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Change the screen colors and fonts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Exercise</a:t>
            </a:r>
            <a:endParaRPr b="0" i="0" sz="1400" u="none" cap="none" strike="noStrike">
              <a:solidFill>
                <a:srgbClr val="000000"/>
              </a:solidFill>
              <a:latin typeface="Arial"/>
              <a:ea typeface="Arial"/>
              <a:cs typeface="Arial"/>
              <a:sym typeface="Arial"/>
            </a:endParaRPr>
          </a:p>
        </p:txBody>
      </p:sp>
      <p:pic>
        <p:nvPicPr>
          <p:cNvPr id="36" name="Google Shape;36;p2"/>
          <p:cNvPicPr preferRelativeResize="0"/>
          <p:nvPr/>
        </p:nvPicPr>
        <p:blipFill rotWithShape="1">
          <a:blip r:embed="rId3">
            <a:alphaModFix/>
          </a:blip>
          <a:srcRect b="0" l="0" r="0" t="0"/>
          <a:stretch/>
        </p:blipFill>
        <p:spPr>
          <a:xfrm>
            <a:off x="6519862" y="2744787"/>
            <a:ext cx="2386012" cy="28622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9" name="Google Shape;239;p1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 name="Google Shape;240;p1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1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p18"/>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43" name="Google Shape;243;p18"/>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889000" marR="0" rtl="0" algn="ctr">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Advantages of Flutter</a:t>
            </a:r>
            <a:endParaRPr b="0" i="0" sz="1400" u="none" cap="none" strike="noStrike">
              <a:solidFill>
                <a:srgbClr val="000000"/>
              </a:solidFill>
              <a:latin typeface="Arial"/>
              <a:ea typeface="Arial"/>
              <a:cs typeface="Arial"/>
              <a:sym typeface="Arial"/>
            </a:endParaRPr>
          </a:p>
        </p:txBody>
      </p:sp>
      <p:sp>
        <p:nvSpPr>
          <p:cNvPr id="244" name="Google Shape;244;p18"/>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p18"/>
          <p:cNvSpPr txBox="1"/>
          <p:nvPr/>
        </p:nvSpPr>
        <p:spPr>
          <a:xfrm>
            <a:off x="666750" y="1014984"/>
            <a:ext cx="7715250" cy="105665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666633"/>
              </a:buClr>
              <a:buSzPts val="2800"/>
              <a:buFont typeface="Noto Sans Symbols"/>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246" name="Google Shape;246;p18"/>
          <p:cNvSpPr/>
          <p:nvPr/>
        </p:nvSpPr>
        <p:spPr>
          <a:xfrm>
            <a:off x="0" y="197046"/>
            <a:ext cx="9491472" cy="646330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Single Codebase for Multiple Platforms</a:t>
            </a:r>
            <a:endParaRPr b="0" i="0" sz="1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Write once, deploy to Android, iOS, Web, Windows, macOS, and Linux.</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Hot Reload &amp; Hot Restart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Instantly see UI and logic changes without restarting the app.</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High Performance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Compiles to native ARM code using Dart, ensuring smooth animations and fast execution.</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Beautiful &amp; Customizable UI</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Rich widget library (Material, Cupertino) and support for custom designs.</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Strong Community &amp; Google Backing</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Large ecosystem, active developers, and long-term support from Google.</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Rich Set of Plugins &amp; Packages</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Easy integration with device APIs, Firebase, AI services, and more.</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Native-like Experience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Consistent UI/UX across platforms while feeling native to each OS.</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Open Source &amp; Free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No licensing costs, supported by an active open-source community.</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Support for Modern Development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Null safety in Dart, adaptive layouts, and responsive design.</a:t>
            </a:r>
            <a:endParaRPr/>
          </a:p>
          <a:p>
            <a:pPr indent="0" lvl="0" marL="0" marR="0" rtl="0" algn="l">
              <a:lnSpc>
                <a:spcPct val="100000"/>
              </a:lnSpc>
              <a:spcBef>
                <a:spcPts val="0"/>
              </a:spcBef>
              <a:spcAft>
                <a:spcPts val="0"/>
              </a:spcAft>
              <a:buNone/>
            </a:pPr>
            <a:r>
              <a:rPr b="1" i="0" lang="en-US" sz="1800" u="none" cap="none" strike="noStrike">
                <a:solidFill>
                  <a:schemeClr val="accent2"/>
                </a:solidFill>
                <a:latin typeface="Arial"/>
                <a:ea typeface="Arial"/>
                <a:cs typeface="Arial"/>
                <a:sym typeface="Arial"/>
              </a:rPr>
              <a:t>Easy Testing &amp; Maintenance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a:ea typeface="Arial"/>
                <a:cs typeface="Arial"/>
                <a:sym typeface="Arial"/>
              </a:rPr>
              <a:t>Fewer bugs due to single codebase, and easier QA/testing process.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p2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3" name="Google Shape;253;p2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4" name="Google Shape;254;p2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5" name="Google Shape;255;p28"/>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56" name="Google Shape;256;p28"/>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7" name="Google Shape;257;p28"/>
          <p:cNvSpPr txBox="1"/>
          <p:nvPr/>
        </p:nvSpPr>
        <p:spPr>
          <a:xfrm>
            <a:off x="819120" y="1810472"/>
            <a:ext cx="6176802" cy="35229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p28"/>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p:txBody>
      </p:sp>
      <p:pic>
        <p:nvPicPr>
          <p:cNvPr descr="Architectural&#10;diagram" id="259" name="Google Shape;259;p28"/>
          <p:cNvPicPr preferRelativeResize="0"/>
          <p:nvPr/>
        </p:nvPicPr>
        <p:blipFill rotWithShape="1">
          <a:blip r:embed="rId3">
            <a:alphaModFix/>
          </a:blip>
          <a:srcRect b="0" l="0" r="0" t="0"/>
          <a:stretch/>
        </p:blipFill>
        <p:spPr>
          <a:xfrm>
            <a:off x="771936" y="972272"/>
            <a:ext cx="7552944" cy="51833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5" name="Google Shape;265;p2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6" name="Google Shape;266;p2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7" name="Google Shape;267;p2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8" name="Google Shape;268;p29"/>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69" name="Google Shape;269;p29"/>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 name="Google Shape;270;p29"/>
          <p:cNvSpPr txBox="1"/>
          <p:nvPr/>
        </p:nvSpPr>
        <p:spPr>
          <a:xfrm>
            <a:off x="819120" y="1810472"/>
            <a:ext cx="6176802" cy="35229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p29"/>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p:txBody>
      </p:sp>
      <p:sp>
        <p:nvSpPr>
          <p:cNvPr id="272" name="Google Shape;272;p29"/>
          <p:cNvSpPr txBox="1"/>
          <p:nvPr/>
        </p:nvSpPr>
        <p:spPr>
          <a:xfrm>
            <a:off x="125730" y="1332557"/>
            <a:ext cx="8725662" cy="4462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Arial"/>
                <a:ea typeface="Arial"/>
                <a:cs typeface="Arial"/>
                <a:sym typeface="Arial"/>
              </a:rPr>
              <a:t>Framework (Dart)</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This is the </a:t>
            </a:r>
            <a:r>
              <a:rPr b="1" i="0" lang="en-US" sz="2000" u="none" cap="none" strike="noStrike">
                <a:solidFill>
                  <a:srgbClr val="000000"/>
                </a:solidFill>
                <a:latin typeface="Arial"/>
                <a:ea typeface="Arial"/>
                <a:cs typeface="Arial"/>
                <a:sym typeface="Arial"/>
              </a:rPr>
              <a:t>top layer</a:t>
            </a:r>
            <a:r>
              <a:rPr b="0" i="0" lang="en-US" sz="2000" u="none" cap="none" strike="noStrike">
                <a:solidFill>
                  <a:srgbClr val="000000"/>
                </a:solidFill>
                <a:latin typeface="Arial"/>
                <a:ea typeface="Arial"/>
                <a:cs typeface="Arial"/>
                <a:sym typeface="Arial"/>
              </a:rPr>
              <a:t> where developers write most of their Flutter code in </a:t>
            </a:r>
            <a:r>
              <a:rPr b="1" i="0" lang="en-US" sz="2000" u="none" cap="none" strike="noStrike">
                <a:solidFill>
                  <a:srgbClr val="000000"/>
                </a:solidFill>
                <a:latin typeface="Arial"/>
                <a:ea typeface="Arial"/>
                <a:cs typeface="Arial"/>
                <a:sym typeface="Arial"/>
              </a:rPr>
              <a:t>Dart</a:t>
            </a:r>
            <a:r>
              <a:rPr b="0" i="0" lang="en-US" sz="2000" u="none" cap="none" strike="noStrike">
                <a:solidFill>
                  <a:srgbClr val="000000"/>
                </a:solidFill>
                <a:latin typeface="Arial"/>
                <a:ea typeface="Arial"/>
                <a:cs typeface="Arial"/>
                <a:sym typeface="Arial"/>
              </a:rPr>
              <a:t>. It provides ready‑to‑use tools for creating apps.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Material</a:t>
            </a:r>
            <a:r>
              <a:rPr b="0" i="0" lang="en-US" sz="2000" u="none" cap="none" strike="noStrike">
                <a:solidFill>
                  <a:srgbClr val="000000"/>
                </a:solidFill>
                <a:latin typeface="Arial"/>
                <a:ea typeface="Arial"/>
                <a:cs typeface="Arial"/>
                <a:sym typeface="Arial"/>
              </a:rPr>
              <a:t> → Widgets following Google’s Material Design guidelines.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Cupertino</a:t>
            </a:r>
            <a:r>
              <a:rPr b="0" i="0" lang="en-US" sz="2000" u="none" cap="none" strike="noStrike">
                <a:solidFill>
                  <a:srgbClr val="000000"/>
                </a:solidFill>
                <a:latin typeface="Arial"/>
                <a:ea typeface="Arial"/>
                <a:cs typeface="Arial"/>
                <a:sym typeface="Arial"/>
              </a:rPr>
              <a:t> → Widgets following Apple’s iOS design style.</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Widgets</a:t>
            </a:r>
            <a:r>
              <a:rPr b="0" i="0" lang="en-US" sz="2000" u="none" cap="none" strike="noStrike">
                <a:solidFill>
                  <a:srgbClr val="000000"/>
                </a:solidFill>
                <a:latin typeface="Arial"/>
                <a:ea typeface="Arial"/>
                <a:cs typeface="Arial"/>
                <a:sym typeface="Arial"/>
              </a:rPr>
              <a:t> → The building blocks for UI elements.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Rendering</a:t>
            </a:r>
            <a:r>
              <a:rPr b="0" i="0" lang="en-US" sz="2000" u="none" cap="none" strike="noStrike">
                <a:solidFill>
                  <a:srgbClr val="000000"/>
                </a:solidFill>
                <a:latin typeface="Arial"/>
                <a:ea typeface="Arial"/>
                <a:cs typeface="Arial"/>
                <a:sym typeface="Arial"/>
              </a:rPr>
              <a:t> → Lays out and paints widgets on the screen.</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Animation</a:t>
            </a:r>
            <a:r>
              <a:rPr b="0" i="0" lang="en-US" sz="2000" u="none" cap="none" strike="noStrike">
                <a:solidFill>
                  <a:srgbClr val="000000"/>
                </a:solidFill>
                <a:latin typeface="Arial"/>
                <a:ea typeface="Arial"/>
                <a:cs typeface="Arial"/>
                <a:sym typeface="Arial"/>
              </a:rPr>
              <a:t> → APIs for creating motion and transitions.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Painting</a:t>
            </a:r>
            <a:r>
              <a:rPr b="0" i="0" lang="en-US" sz="2000" u="none" cap="none" strike="noStrike">
                <a:solidFill>
                  <a:srgbClr val="000000"/>
                </a:solidFill>
                <a:latin typeface="Arial"/>
                <a:ea typeface="Arial"/>
                <a:cs typeface="Arial"/>
                <a:sym typeface="Arial"/>
              </a:rPr>
              <a:t> → Handles shapes, colors, images, and drawing.</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Gestures</a:t>
            </a:r>
            <a:r>
              <a:rPr b="0" i="0" lang="en-US" sz="2000" u="none" cap="none" strike="noStrike">
                <a:solidFill>
                  <a:srgbClr val="000000"/>
                </a:solidFill>
                <a:latin typeface="Arial"/>
                <a:ea typeface="Arial"/>
                <a:cs typeface="Arial"/>
                <a:sym typeface="Arial"/>
              </a:rPr>
              <a:t> → Detects user input such as taps, drags, and swipes.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Foundation</a:t>
            </a:r>
            <a:r>
              <a:rPr b="0" i="0" lang="en-US" sz="2000" u="none" cap="none" strike="noStrike">
                <a:solidFill>
                  <a:srgbClr val="000000"/>
                </a:solidFill>
                <a:latin typeface="Arial"/>
                <a:ea typeface="Arial"/>
                <a:cs typeface="Arial"/>
                <a:sym typeface="Arial"/>
              </a:rPr>
              <a:t> → Core Dart classes, error handling, and basic building utilities.</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Purpose</a:t>
            </a:r>
            <a:r>
              <a:rPr b="0" i="0" lang="en-US" sz="2000" u="none" cap="none" strike="noStrike">
                <a:solidFill>
                  <a:srgbClr val="000000"/>
                </a:solidFill>
                <a:latin typeface="Arial"/>
                <a:ea typeface="Arial"/>
                <a:cs typeface="Arial"/>
                <a:sym typeface="Arial"/>
              </a:rPr>
              <a:t>: This is the </a:t>
            </a:r>
            <a:r>
              <a:rPr b="1" i="0" lang="en-US" sz="2000" u="none" cap="none" strike="noStrike">
                <a:solidFill>
                  <a:srgbClr val="000000"/>
                </a:solidFill>
                <a:latin typeface="Arial"/>
                <a:ea typeface="Arial"/>
                <a:cs typeface="Arial"/>
                <a:sym typeface="Arial"/>
              </a:rPr>
              <a:t>UI toolkit</a:t>
            </a:r>
            <a:r>
              <a:rPr b="0" i="0" lang="en-US" sz="2000" u="none" cap="none" strike="noStrike">
                <a:solidFill>
                  <a:srgbClr val="000000"/>
                </a:solidFill>
                <a:latin typeface="Arial"/>
                <a:ea typeface="Arial"/>
                <a:cs typeface="Arial"/>
                <a:sym typeface="Arial"/>
              </a:rPr>
              <a:t> that you directly use when coding in Flutter.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6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8" name="Google Shape;278;p6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9" name="Google Shape;279;p6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0" name="Google Shape;280;p6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1" name="Google Shape;281;p6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82" name="Google Shape;282;p6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3" name="Google Shape;283;p64"/>
          <p:cNvSpPr txBox="1"/>
          <p:nvPr/>
        </p:nvSpPr>
        <p:spPr>
          <a:xfrm>
            <a:off x="819120" y="1810472"/>
            <a:ext cx="6176802" cy="35229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4" name="Google Shape;284;p64"/>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p:txBody>
      </p:sp>
      <p:sp>
        <p:nvSpPr>
          <p:cNvPr id="285" name="Google Shape;285;p64"/>
          <p:cNvSpPr txBox="1"/>
          <p:nvPr/>
        </p:nvSpPr>
        <p:spPr>
          <a:xfrm>
            <a:off x="144018" y="920621"/>
            <a:ext cx="8725662"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2"/>
                </a:solidFill>
                <a:latin typeface="Arial"/>
                <a:ea typeface="Arial"/>
                <a:cs typeface="Arial"/>
                <a:sym typeface="Arial"/>
              </a:rPr>
              <a:t>Engine (C/C++)</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a:t>
            </a:r>
            <a:r>
              <a:rPr b="1" i="0" lang="en-US" sz="2000" u="none" cap="none" strike="noStrike">
                <a:solidFill>
                  <a:srgbClr val="000000"/>
                </a:solidFill>
                <a:latin typeface="Arial"/>
                <a:ea typeface="Arial"/>
                <a:cs typeface="Arial"/>
                <a:sym typeface="Arial"/>
              </a:rPr>
              <a:t>middle layer</a:t>
            </a:r>
            <a:r>
              <a:rPr b="0" i="0" lang="en-US" sz="2000" u="none" cap="none" strike="noStrike">
                <a:solidFill>
                  <a:srgbClr val="000000"/>
                </a:solidFill>
                <a:latin typeface="Arial"/>
                <a:ea typeface="Arial"/>
                <a:cs typeface="Arial"/>
                <a:sym typeface="Arial"/>
              </a:rPr>
              <a:t> written mostly in </a:t>
            </a:r>
            <a:r>
              <a:rPr b="1" i="0" lang="en-US" sz="2000" u="none" cap="none" strike="noStrike">
                <a:solidFill>
                  <a:srgbClr val="000000"/>
                </a:solidFill>
                <a:latin typeface="Arial"/>
                <a:ea typeface="Arial"/>
                <a:cs typeface="Arial"/>
                <a:sym typeface="Arial"/>
              </a:rPr>
              <a:t>C++</a:t>
            </a:r>
            <a:r>
              <a:rPr b="0" i="0" lang="en-US" sz="2000" u="none" cap="none" strike="noStrike">
                <a:solidFill>
                  <a:srgbClr val="000000"/>
                </a:solidFill>
                <a:latin typeface="Arial"/>
                <a:ea typeface="Arial"/>
                <a:cs typeface="Arial"/>
                <a:sym typeface="Arial"/>
              </a:rPr>
              <a:t>. It powers Flutter’s rendering and communication with native platforms.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Service Protocol</a:t>
            </a:r>
            <a:r>
              <a:rPr b="0" i="0" lang="en-US" sz="2000" u="none" cap="none" strike="noStrike">
                <a:solidFill>
                  <a:srgbClr val="000000"/>
                </a:solidFill>
                <a:latin typeface="Arial"/>
                <a:ea typeface="Arial"/>
                <a:cs typeface="Arial"/>
                <a:sym typeface="Arial"/>
              </a:rPr>
              <a:t> → Allows debugging, profiling, and hot reload.</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Composition</a:t>
            </a:r>
            <a:r>
              <a:rPr b="0" i="0" lang="en-US" sz="2000" u="none" cap="none" strike="noStrike">
                <a:solidFill>
                  <a:srgbClr val="000000"/>
                </a:solidFill>
                <a:latin typeface="Arial"/>
                <a:ea typeface="Arial"/>
                <a:cs typeface="Arial"/>
                <a:sym typeface="Arial"/>
              </a:rPr>
              <a:t> → Combines different drawing layers into the final frame.</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Platform Channels</a:t>
            </a:r>
            <a:r>
              <a:rPr b="0" i="0" lang="en-US" sz="2000" u="none" cap="none" strike="noStrike">
                <a:solidFill>
                  <a:srgbClr val="000000"/>
                </a:solidFill>
                <a:latin typeface="Arial"/>
                <a:ea typeface="Arial"/>
                <a:cs typeface="Arial"/>
                <a:sym typeface="Arial"/>
              </a:rPr>
              <a:t> → Lets Flutter talk to native Android/iOS code.</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Dart Isolate Setup</a:t>
            </a:r>
            <a:r>
              <a:rPr b="0" i="0" lang="en-US" sz="2000" u="none" cap="none" strike="noStrike">
                <a:solidFill>
                  <a:srgbClr val="000000"/>
                </a:solidFill>
                <a:latin typeface="Arial"/>
                <a:ea typeface="Arial"/>
                <a:cs typeface="Arial"/>
                <a:sym typeface="Arial"/>
              </a:rPr>
              <a:t> → Manages Dart threads for concurrent execution.</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Rendering</a:t>
            </a:r>
            <a:r>
              <a:rPr b="0" i="0" lang="en-US" sz="2000" u="none" cap="none" strike="noStrike">
                <a:solidFill>
                  <a:srgbClr val="000000"/>
                </a:solidFill>
                <a:latin typeface="Arial"/>
                <a:ea typeface="Arial"/>
                <a:cs typeface="Arial"/>
                <a:sym typeface="Arial"/>
              </a:rPr>
              <a:t> → Uses </a:t>
            </a:r>
            <a:r>
              <a:rPr b="1" i="0" lang="en-US" sz="2000" u="none" cap="none" strike="noStrike">
                <a:solidFill>
                  <a:srgbClr val="000000"/>
                </a:solidFill>
                <a:latin typeface="Arial"/>
                <a:ea typeface="Arial"/>
                <a:cs typeface="Arial"/>
                <a:sym typeface="Arial"/>
              </a:rPr>
              <a:t>Skia</a:t>
            </a:r>
            <a:r>
              <a:rPr b="0" i="0" lang="en-US" sz="2000" u="none" cap="none" strike="noStrike">
                <a:solidFill>
                  <a:srgbClr val="000000"/>
                </a:solidFill>
                <a:latin typeface="Arial"/>
                <a:ea typeface="Arial"/>
                <a:cs typeface="Arial"/>
                <a:sym typeface="Arial"/>
              </a:rPr>
              <a:t> graphics library to draw UI.</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System Events</a:t>
            </a:r>
            <a:r>
              <a:rPr b="0" i="0" lang="en-US" sz="2000" u="none" cap="none" strike="noStrike">
                <a:solidFill>
                  <a:srgbClr val="000000"/>
                </a:solidFill>
                <a:latin typeface="Arial"/>
                <a:ea typeface="Arial"/>
                <a:cs typeface="Arial"/>
                <a:sym typeface="Arial"/>
              </a:rPr>
              <a:t> → Handles device-level events (e.g., screen rotation).</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Dart Runtime Management</a:t>
            </a:r>
            <a:r>
              <a:rPr b="0" i="0" lang="en-US" sz="2000" u="none" cap="none" strike="noStrike">
                <a:solidFill>
                  <a:srgbClr val="000000"/>
                </a:solidFill>
                <a:latin typeface="Arial"/>
                <a:ea typeface="Arial"/>
                <a:cs typeface="Arial"/>
                <a:sym typeface="Arial"/>
              </a:rPr>
              <a:t> → Runs Dart code.</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Frame Scheduling</a:t>
            </a:r>
            <a:r>
              <a:rPr b="0" i="0" lang="en-US" sz="2000" u="none" cap="none" strike="noStrike">
                <a:solidFill>
                  <a:srgbClr val="000000"/>
                </a:solidFill>
                <a:latin typeface="Arial"/>
                <a:ea typeface="Arial"/>
                <a:cs typeface="Arial"/>
                <a:sym typeface="Arial"/>
              </a:rPr>
              <a:t> → Optimizes rendering speed.</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Asset Resolution</a:t>
            </a:r>
            <a:r>
              <a:rPr b="0" i="0" lang="en-US" sz="2000" u="none" cap="none" strike="noStrike">
                <a:solidFill>
                  <a:srgbClr val="000000"/>
                </a:solidFill>
                <a:latin typeface="Arial"/>
                <a:ea typeface="Arial"/>
                <a:cs typeface="Arial"/>
                <a:sym typeface="Arial"/>
              </a:rPr>
              <a:t> → Finds the right images/fonts for device resolution.</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Frame Pipelining</a:t>
            </a:r>
            <a:r>
              <a:rPr b="0" i="0" lang="en-US" sz="2000" u="none" cap="none" strike="noStrike">
                <a:solidFill>
                  <a:srgbClr val="000000"/>
                </a:solidFill>
                <a:latin typeface="Arial"/>
                <a:ea typeface="Arial"/>
                <a:cs typeface="Arial"/>
                <a:sym typeface="Arial"/>
              </a:rPr>
              <a:t> → Ensures smooth frame rendering.</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Text Layout</a:t>
            </a:r>
            <a:r>
              <a:rPr b="0" i="0" lang="en-US" sz="2000" u="none" cap="none" strike="noStrike">
                <a:solidFill>
                  <a:srgbClr val="000000"/>
                </a:solidFill>
                <a:latin typeface="Arial"/>
                <a:ea typeface="Arial"/>
                <a:cs typeface="Arial"/>
                <a:sym typeface="Arial"/>
              </a:rPr>
              <a:t> → Handles text measurement, font rendering, and direction.</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Purpose</a:t>
            </a:r>
            <a:r>
              <a:rPr b="0" i="0" lang="en-US" sz="2000" u="none" cap="none" strike="noStrike">
                <a:solidFill>
                  <a:srgbClr val="000000"/>
                </a:solidFill>
                <a:latin typeface="Arial"/>
                <a:ea typeface="Arial"/>
                <a:cs typeface="Arial"/>
                <a:sym typeface="Arial"/>
              </a:rPr>
              <a:t>: This is the </a:t>
            </a:r>
            <a:r>
              <a:rPr b="1" i="0" lang="en-US" sz="2000" u="none" cap="none" strike="noStrike">
                <a:solidFill>
                  <a:srgbClr val="000000"/>
                </a:solidFill>
                <a:latin typeface="Arial"/>
                <a:ea typeface="Arial"/>
                <a:cs typeface="Arial"/>
                <a:sym typeface="Arial"/>
              </a:rPr>
              <a:t>high-performance rendering core</a:t>
            </a:r>
            <a:r>
              <a:rPr b="0" i="0" lang="en-US" sz="2000" u="none" cap="none" strike="noStrike">
                <a:solidFill>
                  <a:srgbClr val="000000"/>
                </a:solidFill>
                <a:latin typeface="Arial"/>
                <a:ea typeface="Arial"/>
                <a:cs typeface="Arial"/>
                <a:sym typeface="Arial"/>
              </a:rPr>
              <a:t> of Flutter.</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1" name="Google Shape;291;p6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2" name="Google Shape;292;p6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3" name="Google Shape;293;p6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4" name="Google Shape;294;p65"/>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295" name="Google Shape;295;p65"/>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6" name="Google Shape;296;p65"/>
          <p:cNvSpPr txBox="1"/>
          <p:nvPr/>
        </p:nvSpPr>
        <p:spPr>
          <a:xfrm>
            <a:off x="819120" y="1810472"/>
            <a:ext cx="6176802" cy="35229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7" name="Google Shape;297;p65"/>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p:txBody>
      </p:sp>
      <p:sp>
        <p:nvSpPr>
          <p:cNvPr id="298" name="Google Shape;298;p65"/>
          <p:cNvSpPr txBox="1"/>
          <p:nvPr/>
        </p:nvSpPr>
        <p:spPr>
          <a:xfrm>
            <a:off x="144018" y="920621"/>
            <a:ext cx="8725662"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2"/>
                </a:solidFill>
                <a:latin typeface="Arial"/>
                <a:ea typeface="Arial"/>
                <a:cs typeface="Arial"/>
                <a:sym typeface="Arial"/>
              </a:rPr>
              <a:t>Embedder (Platform-Specific)</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a:t>
            </a:r>
            <a:r>
              <a:rPr b="1" i="0" lang="en-US" sz="2000" u="none" cap="none" strike="noStrike">
                <a:solidFill>
                  <a:srgbClr val="000000"/>
                </a:solidFill>
                <a:latin typeface="Arial"/>
                <a:ea typeface="Arial"/>
                <a:cs typeface="Arial"/>
                <a:sym typeface="Arial"/>
              </a:rPr>
              <a:t>bottom layer</a:t>
            </a:r>
            <a:r>
              <a:rPr b="0" i="0" lang="en-US" sz="2000" u="none" cap="none" strike="noStrike">
                <a:solidFill>
                  <a:srgbClr val="000000"/>
                </a:solidFill>
                <a:latin typeface="Arial"/>
                <a:ea typeface="Arial"/>
                <a:cs typeface="Arial"/>
                <a:sym typeface="Arial"/>
              </a:rPr>
              <a:t> that’s specific to each operating system (Android, iOS, Windows, macOS, Linux, Web).</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Render Surface Setup</a:t>
            </a:r>
            <a:r>
              <a:rPr b="0" i="0" lang="en-US" sz="2000" u="none" cap="none" strike="noStrike">
                <a:solidFill>
                  <a:srgbClr val="000000"/>
                </a:solidFill>
                <a:latin typeface="Arial"/>
                <a:ea typeface="Arial"/>
                <a:cs typeface="Arial"/>
                <a:sym typeface="Arial"/>
              </a:rPr>
              <a:t> → Creates the surface for rendering (e.g., Android SurfaceView).</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Native Plugins</a:t>
            </a:r>
            <a:r>
              <a:rPr b="0" i="0" lang="en-US" sz="2000" u="none" cap="none" strike="noStrike">
                <a:solidFill>
                  <a:srgbClr val="000000"/>
                </a:solidFill>
                <a:latin typeface="Arial"/>
                <a:ea typeface="Arial"/>
                <a:cs typeface="Arial"/>
                <a:sym typeface="Arial"/>
              </a:rPr>
              <a:t> → Enables access to native device capabilities (camera, GPS).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App Packaging</a:t>
            </a:r>
            <a:r>
              <a:rPr b="0" i="0" lang="en-US" sz="2000" u="none" cap="none" strike="noStrike">
                <a:solidFill>
                  <a:srgbClr val="000000"/>
                </a:solidFill>
                <a:latin typeface="Arial"/>
                <a:ea typeface="Arial"/>
                <a:cs typeface="Arial"/>
                <a:sym typeface="Arial"/>
              </a:rPr>
              <a:t> → Bundles the Flutter app into a native app package (.apk, .ipa).</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Thread Setup</a:t>
            </a:r>
            <a:r>
              <a:rPr b="0" i="0" lang="en-US" sz="2000" u="none" cap="none" strike="noStrike">
                <a:solidFill>
                  <a:srgbClr val="000000"/>
                </a:solidFill>
                <a:latin typeface="Arial"/>
                <a:ea typeface="Arial"/>
                <a:cs typeface="Arial"/>
                <a:sym typeface="Arial"/>
              </a:rPr>
              <a:t> → Manages UI, rendering, and platform threads.</a:t>
            </a:r>
            <a:endParaRPr/>
          </a:p>
          <a:p>
            <a:pPr indent="-127000" lvl="0" marL="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Event Loop Interop</a:t>
            </a:r>
            <a:r>
              <a:rPr b="0" i="0" lang="en-US" sz="2000" u="none" cap="none" strike="noStrike">
                <a:solidFill>
                  <a:srgbClr val="000000"/>
                </a:solidFill>
                <a:latin typeface="Arial"/>
                <a:ea typeface="Arial"/>
                <a:cs typeface="Arial"/>
                <a:sym typeface="Arial"/>
              </a:rPr>
              <a:t> → Connects Flutter’s event loop with the OS event loop.</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Purpose</a:t>
            </a:r>
            <a:r>
              <a:rPr b="0" i="0" lang="en-US" sz="2000" u="none" cap="none" strike="noStrike">
                <a:solidFill>
                  <a:srgbClr val="000000"/>
                </a:solidFill>
                <a:latin typeface="Arial"/>
                <a:ea typeface="Arial"/>
                <a:cs typeface="Arial"/>
                <a:sym typeface="Arial"/>
              </a:rPr>
              <a:t>: This </a:t>
            </a:r>
            <a:r>
              <a:rPr b="1" i="0" lang="en-US" sz="2000" u="none" cap="none" strike="noStrike">
                <a:solidFill>
                  <a:srgbClr val="000000"/>
                </a:solidFill>
                <a:latin typeface="Arial"/>
                <a:ea typeface="Arial"/>
                <a:cs typeface="Arial"/>
                <a:sym typeface="Arial"/>
              </a:rPr>
              <a:t>glues Flutter to the operating system</a:t>
            </a:r>
            <a:r>
              <a:rPr b="0" i="0" lang="en-US" sz="2000" u="none" cap="none" strike="noStrike">
                <a:solidFill>
                  <a:srgbClr val="000000"/>
                </a:solidFill>
                <a:latin typeface="Arial"/>
                <a:ea typeface="Arial"/>
                <a:cs typeface="Arial"/>
                <a:sym typeface="Arial"/>
              </a:rPr>
              <a:t>, making the app run as a native app.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4" name="Google Shape;304;p2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5" name="Google Shape;305;p2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6" name="Google Shape;306;p2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7" name="Google Shape;307;p21"/>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08" name="Google Shape;308;p21"/>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9" name="Google Shape;309;p21"/>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0" name="Google Shape;310;p21"/>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Flutter Architecture</a:t>
            </a:r>
            <a:endParaRPr b="0" i="0" sz="1400" u="none" cap="none" strike="noStrike">
              <a:solidFill>
                <a:srgbClr val="000000"/>
              </a:solidFill>
              <a:latin typeface="Arial"/>
              <a:ea typeface="Arial"/>
              <a:cs typeface="Arial"/>
              <a:sym typeface="Arial"/>
            </a:endParaRPr>
          </a:p>
        </p:txBody>
      </p:sp>
      <p:pic>
        <p:nvPicPr>
          <p:cNvPr id="311" name="Google Shape;311;p21"/>
          <p:cNvPicPr preferRelativeResize="0"/>
          <p:nvPr/>
        </p:nvPicPr>
        <p:blipFill rotWithShape="1">
          <a:blip r:embed="rId3">
            <a:alphaModFix/>
          </a:blip>
          <a:srcRect b="0" l="0" r="0" t="0"/>
          <a:stretch/>
        </p:blipFill>
        <p:spPr>
          <a:xfrm>
            <a:off x="0" y="1292590"/>
            <a:ext cx="5843016" cy="4358402"/>
          </a:xfrm>
          <a:prstGeom prst="rect">
            <a:avLst/>
          </a:prstGeom>
          <a:noFill/>
          <a:ln>
            <a:noFill/>
          </a:ln>
        </p:spPr>
      </p:pic>
      <p:pic>
        <p:nvPicPr>
          <p:cNvPr descr="Generated image" id="312" name="Google Shape;312;p21"/>
          <p:cNvPicPr preferRelativeResize="0"/>
          <p:nvPr/>
        </p:nvPicPr>
        <p:blipFill rotWithShape="1">
          <a:blip r:embed="rId4">
            <a:alphaModFix/>
          </a:blip>
          <a:srcRect b="0" l="53258" r="0" t="0"/>
          <a:stretch/>
        </p:blipFill>
        <p:spPr>
          <a:xfrm>
            <a:off x="6007608" y="1235111"/>
            <a:ext cx="3136392" cy="44733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8" name="Google Shape;318;p2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9" name="Google Shape;319;p2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0" name="Google Shape;320;p2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1" name="Google Shape;321;p22"/>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22" name="Google Shape;322;p22"/>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3" name="Google Shape;323;p22"/>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4" name="Google Shape;324;p22"/>
          <p:cNvSpPr txBox="1"/>
          <p:nvPr/>
        </p:nvSpPr>
        <p:spPr>
          <a:xfrm>
            <a:off x="0" y="6350"/>
            <a:ext cx="9144000" cy="646112"/>
          </a:xfrm>
          <a:prstGeom prst="rect">
            <a:avLst/>
          </a:prstGeom>
          <a:noFill/>
          <a:ln>
            <a:noFill/>
          </a:ln>
        </p:spPr>
        <p:txBody>
          <a:bodyPr anchorCtr="0" anchor="t" bIns="0" lIns="0" spcFirstLastPara="1" rIns="0" wrap="square" tIns="0">
            <a:noAutofit/>
          </a:bodyPr>
          <a:lstStyle/>
          <a:p>
            <a:pPr indent="0" lvl="0" marL="889000" marR="0" rtl="0" algn="l">
              <a:lnSpc>
                <a:spcPct val="96000"/>
              </a:lnSpc>
              <a:spcBef>
                <a:spcPts val="0"/>
              </a:spcBef>
              <a:spcAft>
                <a:spcPts val="0"/>
              </a:spcAft>
              <a:buClr>
                <a:srgbClr val="FFFFFF"/>
              </a:buClr>
              <a:buSzPts val="3600"/>
              <a:buFont typeface="Times New Roman"/>
              <a:buNone/>
            </a:pPr>
            <a:r>
              <a:rPr b="1" i="0" lang="en-US" sz="3600" u="none" cap="none" strike="noStrike">
                <a:solidFill>
                  <a:srgbClr val="FFFFFF"/>
                </a:solidFill>
                <a:latin typeface="Times New Roman"/>
                <a:ea typeface="Times New Roman"/>
                <a:cs typeface="Times New Roman"/>
                <a:sym typeface="Times New Roman"/>
              </a:rPr>
              <a:t>Types of Widgets</a:t>
            </a:r>
            <a:endParaRPr b="0" i="0" sz="1400" u="none" cap="none" strike="noStrike">
              <a:solidFill>
                <a:srgbClr val="000000"/>
              </a:solidFill>
              <a:latin typeface="Arial"/>
              <a:ea typeface="Arial"/>
              <a:cs typeface="Arial"/>
              <a:sym typeface="Arial"/>
            </a:endParaRPr>
          </a:p>
        </p:txBody>
      </p:sp>
      <p:pic>
        <p:nvPicPr>
          <p:cNvPr id="325" name="Google Shape;325;p22"/>
          <p:cNvPicPr preferRelativeResize="0"/>
          <p:nvPr/>
        </p:nvPicPr>
        <p:blipFill rotWithShape="1">
          <a:blip r:embed="rId3">
            <a:alphaModFix/>
          </a:blip>
          <a:srcRect b="0" l="0" r="0" t="0"/>
          <a:stretch/>
        </p:blipFill>
        <p:spPr>
          <a:xfrm>
            <a:off x="1" y="1681607"/>
            <a:ext cx="9143999" cy="41065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1" name="Google Shape;331;p2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2" name="Google Shape;332;p2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3" name="Google Shape;333;p2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4" name="Google Shape;334;p23"/>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35" name="Google Shape;335;p23"/>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cap="none" strike="noStrike">
                <a:solidFill>
                  <a:schemeClr val="lt1"/>
                </a:solidFill>
                <a:latin typeface="Times New Roman"/>
                <a:ea typeface="Times New Roman"/>
                <a:cs typeface="Times New Roman"/>
                <a:sym typeface="Times New Roman"/>
              </a:rPr>
              <a:t>Setting up the development environment for Flutter</a:t>
            </a:r>
            <a:endParaRPr b="0" i="0" sz="1400" u="none" cap="none" strike="noStrike">
              <a:solidFill>
                <a:srgbClr val="000000"/>
              </a:solidFill>
              <a:latin typeface="Arial"/>
              <a:ea typeface="Arial"/>
              <a:cs typeface="Arial"/>
              <a:sym typeface="Arial"/>
            </a:endParaRPr>
          </a:p>
        </p:txBody>
      </p:sp>
      <p:sp>
        <p:nvSpPr>
          <p:cNvPr id="336" name="Google Shape;336;p23"/>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7" name="Google Shape;337;p23"/>
          <p:cNvSpPr txBox="1"/>
          <p:nvPr/>
        </p:nvSpPr>
        <p:spPr>
          <a:xfrm>
            <a:off x="290512" y="2212975"/>
            <a:ext cx="8534400" cy="25542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Prerequisites: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1. Operating System:</a:t>
            </a:r>
            <a:r>
              <a:rPr b="0" i="0" lang="en-US" sz="2000" u="none" cap="none" strike="noStrike">
                <a:solidFill>
                  <a:schemeClr val="dk1"/>
                </a:solidFill>
                <a:latin typeface="Times New Roman"/>
                <a:ea typeface="Times New Roman"/>
                <a:cs typeface="Times New Roman"/>
                <a:sym typeface="Times New Roman"/>
              </a:rPr>
              <a:t> Flutter supports Windows, macOS, and Linux. Ensure your system meets the minimum requirements for your chosen platform.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2. Visual Studio Code:</a:t>
            </a:r>
            <a:r>
              <a:rPr b="0" i="0" lang="en-US" sz="2000" u="none" cap="none" strike="noStrike">
                <a:solidFill>
                  <a:schemeClr val="dk1"/>
                </a:solidFill>
                <a:latin typeface="Times New Roman"/>
                <a:ea typeface="Times New Roman"/>
                <a:cs typeface="Times New Roman"/>
                <a:sym typeface="Times New Roman"/>
              </a:rPr>
              <a:t> Download and install Visual Studio Code from </a:t>
            </a:r>
            <a:r>
              <a:rPr b="0" i="0" lang="en-US" sz="2000" u="sng" cap="none" strike="noStrike">
                <a:solidFill>
                  <a:schemeClr val="dk1"/>
                </a:solidFill>
                <a:latin typeface="Arial"/>
                <a:ea typeface="Arial"/>
                <a:cs typeface="Arial"/>
                <a:sym typeface="Arial"/>
                <a:hlinkClick r:id="rId3">
                  <a:extLst>
                    <a:ext uri="{A12FA001-AC4F-418D-AE19-62706E023703}">
                      <ahyp:hlinkClr val="tx"/>
                    </a:ext>
                  </a:extLst>
                </a:hlinkClick>
              </a:rPr>
              <a:t>https://code.visualstudio.com/Download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dk1"/>
              </a:solidFill>
              <a:latin typeface="Arial"/>
              <a:ea typeface="Arial"/>
              <a:cs typeface="Arial"/>
              <a:sym typeface="Arial"/>
              <a:hlinkClick r:id="rId4">
                <a:extLst>
                  <a:ext uri="{A12FA001-AC4F-418D-AE19-62706E023703}">
                    <ahyp:hlinkClr val="tx"/>
                  </a:ext>
                </a:extLst>
              </a:hlinkCli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75a9329f37_1_0"/>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3" name="Google Shape;343;g375a9329f37_1_0"/>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4" name="Google Shape;344;g375a9329f37_1_0"/>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5" name="Google Shape;345;g375a9329f37_1_0"/>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6" name="Google Shape;346;g375a9329f37_1_0"/>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47" name="Google Shape;347;g375a9329f37_1_0"/>
          <p:cNvSpPr txBox="1"/>
          <p:nvPr/>
        </p:nvSpPr>
        <p:spPr>
          <a:xfrm>
            <a:off x="0" y="0"/>
            <a:ext cx="9144000" cy="64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cap="none" strike="noStrike">
                <a:solidFill>
                  <a:schemeClr val="lt1"/>
                </a:solidFill>
                <a:latin typeface="Times New Roman"/>
                <a:ea typeface="Times New Roman"/>
                <a:cs typeface="Times New Roman"/>
                <a:sym typeface="Times New Roman"/>
              </a:rPr>
              <a:t>Setting up the development environment for Flutter</a:t>
            </a:r>
            <a:endParaRPr b="0" i="0" sz="1400" u="none" cap="none" strike="noStrike">
              <a:solidFill>
                <a:srgbClr val="000000"/>
              </a:solidFill>
              <a:latin typeface="Arial"/>
              <a:ea typeface="Arial"/>
              <a:cs typeface="Arial"/>
              <a:sym typeface="Arial"/>
            </a:endParaRPr>
          </a:p>
        </p:txBody>
      </p:sp>
      <p:sp>
        <p:nvSpPr>
          <p:cNvPr id="348" name="Google Shape;348;g375a9329f37_1_0"/>
          <p:cNvSpPr txBox="1"/>
          <p:nvPr/>
        </p:nvSpPr>
        <p:spPr>
          <a:xfrm>
            <a:off x="304800" y="838200"/>
            <a:ext cx="817260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9" name="Google Shape;349;g375a9329f37_1_0"/>
          <p:cNvSpPr txBox="1"/>
          <p:nvPr/>
        </p:nvSpPr>
        <p:spPr>
          <a:xfrm>
            <a:off x="666437" y="2613150"/>
            <a:ext cx="8534400" cy="163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Times New Roman"/>
                <a:ea typeface="Times New Roman"/>
                <a:cs typeface="Times New Roman"/>
                <a:sym typeface="Times New Roman"/>
              </a:rPr>
              <a:t>cselab3@cselab3:~$ sudo apt update &amp;&amp; sudo apt upgrade -y</a:t>
            </a:r>
            <a:endParaRPr b="1"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000"/>
              <a:buFont typeface="Times New Roman"/>
              <a:buNone/>
            </a:pPr>
            <a:r>
              <a:t/>
            </a:r>
            <a:endParaRPr b="1"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dk1"/>
              </a:solidFill>
              <a:latin typeface="Arial"/>
              <a:ea typeface="Arial"/>
              <a:cs typeface="Arial"/>
              <a:sym typeface="Arial"/>
              <a:hlinkClick r:id="rId3">
                <a:extLst>
                  <a:ext uri="{A12FA001-AC4F-418D-AE19-62706E023703}">
                    <ahyp:hlinkClr val="tx"/>
                  </a:ext>
                </a:extLst>
              </a:hlinkClic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 name="Google Shape;355;p25"/>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 name="Google Shape;356;p25"/>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7" name="Google Shape;357;p25"/>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 name="Google Shape;358;p25"/>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59" name="Google Shape;359;p25"/>
          <p:cNvSpPr txBox="1"/>
          <p:nvPr/>
        </p:nvSpPr>
        <p:spPr>
          <a:xfrm>
            <a:off x="0" y="0"/>
            <a:ext cx="9144000" cy="64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cap="none" strike="noStrike">
                <a:solidFill>
                  <a:schemeClr val="lt1"/>
                </a:solidFill>
                <a:latin typeface="Times New Roman"/>
                <a:ea typeface="Times New Roman"/>
                <a:cs typeface="Times New Roman"/>
                <a:sym typeface="Times New Roman"/>
              </a:rPr>
              <a:t>Setting up Flutter SDK in Terminal</a:t>
            </a:r>
            <a:endParaRPr b="0" i="0" sz="1400" u="none" cap="none" strike="noStrike">
              <a:solidFill>
                <a:srgbClr val="000000"/>
              </a:solidFill>
              <a:latin typeface="Arial"/>
              <a:ea typeface="Arial"/>
              <a:cs typeface="Arial"/>
              <a:sym typeface="Arial"/>
            </a:endParaRPr>
          </a:p>
        </p:txBody>
      </p:sp>
      <p:sp>
        <p:nvSpPr>
          <p:cNvPr id="360" name="Google Shape;360;p25"/>
          <p:cNvSpPr txBox="1"/>
          <p:nvPr/>
        </p:nvSpPr>
        <p:spPr>
          <a:xfrm>
            <a:off x="304800" y="914400"/>
            <a:ext cx="817260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Open Terminal type the command: sudo snap install flutter  –classic</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61" name="Google Shape;361;p25"/>
          <p:cNvPicPr preferRelativeResize="0"/>
          <p:nvPr/>
        </p:nvPicPr>
        <p:blipFill rotWithShape="1">
          <a:blip r:embed="rId3">
            <a:alphaModFix/>
          </a:blip>
          <a:srcRect b="0" l="0" r="0" t="0"/>
          <a:stretch/>
        </p:blipFill>
        <p:spPr>
          <a:xfrm>
            <a:off x="634425" y="1280538"/>
            <a:ext cx="7734300" cy="2571750"/>
          </a:xfrm>
          <a:prstGeom prst="rect">
            <a:avLst/>
          </a:prstGeom>
          <a:noFill/>
          <a:ln>
            <a:noFill/>
          </a:ln>
        </p:spPr>
      </p:pic>
      <p:pic>
        <p:nvPicPr>
          <p:cNvPr id="362" name="Google Shape;362;p25"/>
          <p:cNvPicPr preferRelativeResize="0"/>
          <p:nvPr/>
        </p:nvPicPr>
        <p:blipFill rotWithShape="1">
          <a:blip r:embed="rId4">
            <a:alphaModFix/>
          </a:blip>
          <a:srcRect b="0" l="0" r="0" t="0"/>
          <a:stretch/>
        </p:blipFill>
        <p:spPr>
          <a:xfrm>
            <a:off x="561975" y="4214988"/>
            <a:ext cx="8020050" cy="90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3"/>
          <p:cNvPicPr preferRelativeResize="0"/>
          <p:nvPr/>
        </p:nvPicPr>
        <p:blipFill rotWithShape="1">
          <a:blip r:embed="rId3">
            <a:alphaModFix/>
          </a:blip>
          <a:srcRect b="0" l="0" r="0" t="0"/>
          <a:stretch/>
        </p:blipFill>
        <p:spPr>
          <a:xfrm>
            <a:off x="152400" y="152400"/>
            <a:ext cx="3448050" cy="3790950"/>
          </a:xfrm>
          <a:prstGeom prst="rect">
            <a:avLst/>
          </a:prstGeom>
          <a:noFill/>
          <a:ln>
            <a:noFill/>
          </a:ln>
        </p:spPr>
      </p:pic>
      <p:pic>
        <p:nvPicPr>
          <p:cNvPr id="42" name="Google Shape;42;p3"/>
          <p:cNvPicPr preferRelativeResize="0"/>
          <p:nvPr/>
        </p:nvPicPr>
        <p:blipFill rotWithShape="1">
          <a:blip r:embed="rId4">
            <a:alphaModFix/>
          </a:blip>
          <a:srcRect b="0" l="0" r="0" t="0"/>
          <a:stretch/>
        </p:blipFill>
        <p:spPr>
          <a:xfrm>
            <a:off x="4572000" y="182562"/>
            <a:ext cx="4191000" cy="4019550"/>
          </a:xfrm>
          <a:prstGeom prst="rect">
            <a:avLst/>
          </a:prstGeom>
          <a:noFill/>
          <a:ln>
            <a:noFill/>
          </a:ln>
        </p:spPr>
      </p:pic>
      <p:pic>
        <p:nvPicPr>
          <p:cNvPr id="43" name="Google Shape;43;p3"/>
          <p:cNvPicPr preferRelativeResize="0"/>
          <p:nvPr/>
        </p:nvPicPr>
        <p:blipFill rotWithShape="1">
          <a:blip r:embed="rId5">
            <a:alphaModFix/>
          </a:blip>
          <a:srcRect b="0" l="0" r="0" t="0"/>
          <a:stretch/>
        </p:blipFill>
        <p:spPr>
          <a:xfrm>
            <a:off x="381000" y="3810000"/>
            <a:ext cx="2609850" cy="2386012"/>
          </a:xfrm>
          <a:prstGeom prst="rect">
            <a:avLst/>
          </a:prstGeom>
          <a:noFill/>
          <a:ln>
            <a:noFill/>
          </a:ln>
        </p:spPr>
      </p:pic>
      <p:pic>
        <p:nvPicPr>
          <p:cNvPr id="44" name="Google Shape;44;p3"/>
          <p:cNvPicPr preferRelativeResize="0"/>
          <p:nvPr/>
        </p:nvPicPr>
        <p:blipFill rotWithShape="1">
          <a:blip r:embed="rId6">
            <a:alphaModFix/>
          </a:blip>
          <a:srcRect b="0" l="0" r="0" t="0"/>
          <a:stretch/>
        </p:blipFill>
        <p:spPr>
          <a:xfrm>
            <a:off x="3005137" y="4724400"/>
            <a:ext cx="2581275" cy="1066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75a9329f37_1_12"/>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8" name="Google Shape;368;g375a9329f37_1_12"/>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9" name="Google Shape;369;g375a9329f37_1_12"/>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0" name="Google Shape;370;g375a9329f37_1_12"/>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1" name="Google Shape;371;g375a9329f37_1_12"/>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72" name="Google Shape;372;g375a9329f37_1_12"/>
          <p:cNvSpPr txBox="1"/>
          <p:nvPr/>
        </p:nvSpPr>
        <p:spPr>
          <a:xfrm>
            <a:off x="0" y="0"/>
            <a:ext cx="9144000" cy="64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cap="none" strike="noStrike">
                <a:solidFill>
                  <a:schemeClr val="lt1"/>
                </a:solidFill>
                <a:latin typeface="Times New Roman"/>
                <a:ea typeface="Times New Roman"/>
                <a:cs typeface="Times New Roman"/>
                <a:sym typeface="Times New Roman"/>
              </a:rPr>
              <a:t>Setting up Flutter SDK in Terminal</a:t>
            </a:r>
            <a:endParaRPr b="0" i="0" sz="1400" u="none" cap="none" strike="noStrike">
              <a:solidFill>
                <a:srgbClr val="000000"/>
              </a:solidFill>
              <a:latin typeface="Arial"/>
              <a:ea typeface="Arial"/>
              <a:cs typeface="Arial"/>
              <a:sym typeface="Arial"/>
            </a:endParaRPr>
          </a:p>
        </p:txBody>
      </p:sp>
      <p:sp>
        <p:nvSpPr>
          <p:cNvPr id="373" name="Google Shape;373;g375a9329f37_1_12"/>
          <p:cNvSpPr txBox="1"/>
          <p:nvPr/>
        </p:nvSpPr>
        <p:spPr>
          <a:xfrm>
            <a:off x="304800" y="914400"/>
            <a:ext cx="817260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4" name="Google Shape;374;g375a9329f37_1_12"/>
          <p:cNvSpPr txBox="1"/>
          <p:nvPr/>
        </p:nvSpPr>
        <p:spPr>
          <a:xfrm>
            <a:off x="234387" y="5319350"/>
            <a:ext cx="8534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chemeClr val="dk1"/>
                </a:solidFill>
                <a:latin typeface="Times New Roman"/>
                <a:ea typeface="Times New Roman"/>
                <a:cs typeface="Times New Roman"/>
                <a:sym typeface="Times New Roman"/>
              </a:rPr>
              <a:t>Check for the flutter version: flutter –version</a:t>
            </a:r>
            <a:endParaRPr b="1" i="0" sz="1800" u="none" cap="none" strike="noStrike">
              <a:solidFill>
                <a:schemeClr val="dk1"/>
              </a:solidFill>
              <a:latin typeface="Times New Roman"/>
              <a:ea typeface="Times New Roman"/>
              <a:cs typeface="Times New Roman"/>
              <a:sym typeface="Times New Roman"/>
            </a:endParaRPr>
          </a:p>
        </p:txBody>
      </p:sp>
      <p:pic>
        <p:nvPicPr>
          <p:cNvPr id="375" name="Google Shape;375;g375a9329f37_1_12"/>
          <p:cNvPicPr preferRelativeResize="0"/>
          <p:nvPr/>
        </p:nvPicPr>
        <p:blipFill>
          <a:blip r:embed="rId3">
            <a:alphaModFix/>
          </a:blip>
          <a:stretch>
            <a:fillRect/>
          </a:stretch>
        </p:blipFill>
        <p:spPr>
          <a:xfrm>
            <a:off x="173425" y="754073"/>
            <a:ext cx="9144000" cy="4457403"/>
          </a:xfrm>
          <a:prstGeom prst="rect">
            <a:avLst/>
          </a:prstGeom>
          <a:noFill/>
          <a:ln>
            <a:noFill/>
          </a:ln>
        </p:spPr>
      </p:pic>
      <p:sp>
        <p:nvSpPr>
          <p:cNvPr id="376" name="Google Shape;376;g375a9329f37_1_12"/>
          <p:cNvSpPr txBox="1"/>
          <p:nvPr/>
        </p:nvSpPr>
        <p:spPr>
          <a:xfrm>
            <a:off x="123912" y="5796525"/>
            <a:ext cx="8534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Once installed, open vscode </a:t>
            </a:r>
            <a:endParaRPr b="1"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f01da823bb_0_0"/>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2" name="Google Shape;382;g2f01da823bb_0_0"/>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3" name="Google Shape;383;g2f01da823bb_0_0"/>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4" name="Google Shape;384;g2f01da823bb_0_0"/>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5" name="Google Shape;385;g2f01da823bb_0_0"/>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86" name="Google Shape;386;g2f01da823bb_0_0"/>
          <p:cNvSpPr txBox="1"/>
          <p:nvPr/>
        </p:nvSpPr>
        <p:spPr>
          <a:xfrm>
            <a:off x="0" y="0"/>
            <a:ext cx="9144000" cy="64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2400"/>
              <a:buFont typeface="Times New Roman"/>
              <a:buNone/>
            </a:pPr>
            <a:r>
              <a:rPr b="1" i="0" lang="en-US" sz="2400" u="none" cap="none" strike="noStrike">
                <a:solidFill>
                  <a:schemeClr val="lt1"/>
                </a:solidFill>
                <a:latin typeface="Times New Roman"/>
                <a:ea typeface="Times New Roman"/>
                <a:cs typeface="Times New Roman"/>
                <a:sym typeface="Times New Roman"/>
              </a:rPr>
              <a:t>Setting up the development environment for Flutter</a:t>
            </a:r>
            <a:endParaRPr b="0" i="0" sz="1400" u="none" cap="none" strike="noStrike">
              <a:solidFill>
                <a:srgbClr val="000000"/>
              </a:solidFill>
              <a:latin typeface="Arial"/>
              <a:ea typeface="Arial"/>
              <a:cs typeface="Arial"/>
              <a:sym typeface="Arial"/>
            </a:endParaRPr>
          </a:p>
        </p:txBody>
      </p:sp>
      <p:sp>
        <p:nvSpPr>
          <p:cNvPr id="387" name="Google Shape;387;g2f01da823bb_0_0"/>
          <p:cNvSpPr txBox="1"/>
          <p:nvPr/>
        </p:nvSpPr>
        <p:spPr>
          <a:xfrm>
            <a:off x="304800" y="838200"/>
            <a:ext cx="817260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 name="Google Shape;388;g2f01da823bb_0_0"/>
          <p:cNvSpPr txBox="1"/>
          <p:nvPr/>
        </p:nvSpPr>
        <p:spPr>
          <a:xfrm>
            <a:off x="304812" y="713825"/>
            <a:ext cx="8534400" cy="61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Step:1 Install Visual Studio Code Extensions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AutoNum type="arabicPeriod"/>
            </a:pPr>
            <a:r>
              <a:rPr b="1" i="0" lang="en-US" sz="1800" u="none" cap="none" strike="noStrike">
                <a:solidFill>
                  <a:schemeClr val="dk1"/>
                </a:solidFill>
                <a:latin typeface="Times New Roman"/>
                <a:ea typeface="Times New Roman"/>
                <a:cs typeface="Times New Roman"/>
                <a:sym typeface="Times New Roman"/>
              </a:rPr>
              <a:t>Install Flutter and Dart Extensions: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Open Visual Studio Code.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Go to Extensions (or press Ctrl + Shift + X).</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Search for "</a:t>
            </a:r>
            <a:r>
              <a:rPr b="1" i="0" lang="en-US" sz="1800" u="none" cap="none" strike="noStrike">
                <a:solidFill>
                  <a:schemeClr val="dk1"/>
                </a:solidFill>
                <a:latin typeface="Times New Roman"/>
                <a:ea typeface="Times New Roman"/>
                <a:cs typeface="Times New Roman"/>
                <a:sym typeface="Times New Roman"/>
              </a:rPr>
              <a:t>Flutter</a:t>
            </a:r>
            <a:r>
              <a:rPr b="0" i="0" lang="en-US" sz="1800" u="none" cap="none" strike="noStrike">
                <a:solidFill>
                  <a:schemeClr val="dk1"/>
                </a:solidFill>
                <a:latin typeface="Times New Roman"/>
                <a:ea typeface="Times New Roman"/>
                <a:cs typeface="Times New Roman"/>
                <a:sym typeface="Times New Roman"/>
              </a:rPr>
              <a:t>" in the Extensions marketplace and install the official Flutter extension by </a:t>
            </a:r>
            <a:r>
              <a:rPr b="1" i="0" lang="en-US" sz="1800" u="none" cap="none" strike="noStrike">
                <a:solidFill>
                  <a:schemeClr val="dk1"/>
                </a:solidFill>
                <a:latin typeface="Times New Roman"/>
                <a:ea typeface="Times New Roman"/>
                <a:cs typeface="Times New Roman"/>
                <a:sym typeface="Times New Roman"/>
              </a:rPr>
              <a:t>Dart Code</a:t>
            </a: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Similarly, search for "</a:t>
            </a:r>
            <a:r>
              <a:rPr b="1" i="0" lang="en-US" sz="1800" u="none" cap="none" strike="noStrike">
                <a:solidFill>
                  <a:schemeClr val="dk1"/>
                </a:solidFill>
                <a:latin typeface="Times New Roman"/>
                <a:ea typeface="Times New Roman"/>
                <a:cs typeface="Times New Roman"/>
                <a:sym typeface="Times New Roman"/>
              </a:rPr>
              <a:t>Dart</a:t>
            </a:r>
            <a:r>
              <a:rPr b="0" i="0" lang="en-US" sz="1800" u="none" cap="none" strike="noStrike">
                <a:solidFill>
                  <a:schemeClr val="dk1"/>
                </a:solidFill>
                <a:latin typeface="Times New Roman"/>
                <a:ea typeface="Times New Roman"/>
                <a:cs typeface="Times New Roman"/>
                <a:sym typeface="Times New Roman"/>
              </a:rPr>
              <a:t>" and install the Dart extension by </a:t>
            </a:r>
            <a:r>
              <a:rPr b="1" i="0" lang="en-US" sz="1800" u="none" cap="none" strike="noStrike">
                <a:solidFill>
                  <a:schemeClr val="dk1"/>
                </a:solidFill>
                <a:latin typeface="Times New Roman"/>
                <a:ea typeface="Times New Roman"/>
                <a:cs typeface="Times New Roman"/>
                <a:sym typeface="Times New Roman"/>
              </a:rPr>
              <a:t>Dart Code</a:t>
            </a:r>
            <a:r>
              <a:rPr b="0" i="0" lang="en-US" sz="1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228600" lvl="1" marL="80010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Step-2: Verify Flutter Setup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1. Restart VS Code:</a:t>
            </a:r>
            <a:endParaRPr b="0" i="0" sz="1800" u="none" cap="none" strike="noStrike">
              <a:solidFill>
                <a:schemeClr val="dk1"/>
              </a:solidFill>
              <a:latin typeface="Times New Roman"/>
              <a:ea typeface="Times New Roman"/>
              <a:cs typeface="Times New Roman"/>
              <a:sym typeface="Times New Roman"/>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After installing the Flutter and Dart extensions, restart Visual Studio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2. Open a Flutter Project:</a:t>
            </a:r>
            <a:endParaRPr b="1" i="0" sz="18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Open the terminal in the VsCode </a:t>
            </a:r>
            <a:endParaRPr b="1" i="0" sz="1800" u="none" cap="none" strike="noStrike">
              <a:solidFill>
                <a:schemeClr val="dk1"/>
              </a:solidFill>
              <a:latin typeface="Times New Roman"/>
              <a:ea typeface="Times New Roman"/>
              <a:cs typeface="Times New Roman"/>
              <a:sym typeface="Times New Roman"/>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Create a new Flutter project using </a:t>
            </a:r>
            <a:r>
              <a:rPr b="1" i="0" lang="en-US" sz="1800" u="none" cap="none" strike="noStrike">
                <a:solidFill>
                  <a:schemeClr val="dk1"/>
                </a:solidFill>
                <a:latin typeface="Times New Roman"/>
                <a:ea typeface="Times New Roman"/>
                <a:cs typeface="Times New Roman"/>
                <a:sym typeface="Times New Roman"/>
              </a:rPr>
              <a:t>flutter create myapp </a:t>
            </a:r>
            <a:r>
              <a:rPr b="0" i="0" lang="en-US" sz="1800" u="none" cap="none" strike="noStrike">
                <a:solidFill>
                  <a:schemeClr val="dk1"/>
                </a:solidFill>
                <a:latin typeface="Times New Roman"/>
                <a:ea typeface="Times New Roman"/>
                <a:cs typeface="Times New Roman"/>
                <a:sym typeface="Times New Roman"/>
              </a:rPr>
              <a:t>(replace "myapp" with your project name).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Open the project folder in VS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Times New Roman"/>
              <a:buNone/>
            </a:pPr>
            <a:r>
              <a:rPr b="1" i="0" lang="en-US" sz="1800" u="none" cap="none" strike="noStrike">
                <a:solidFill>
                  <a:schemeClr val="dk1"/>
                </a:solidFill>
                <a:latin typeface="Times New Roman"/>
                <a:ea typeface="Times New Roman"/>
                <a:cs typeface="Times New Roman"/>
                <a:sym typeface="Times New Roman"/>
              </a:rPr>
              <a:t>3. Run the App:</a:t>
            </a:r>
            <a:endParaRPr b="0" i="0" sz="1800" u="none" cap="none" strike="noStrike">
              <a:solidFill>
                <a:schemeClr val="dk1"/>
              </a:solidFill>
              <a:latin typeface="Times New Roman"/>
              <a:ea typeface="Times New Roman"/>
              <a:cs typeface="Times New Roman"/>
              <a:sym typeface="Times New Roman"/>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Open a terminal inside VS Code.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Navigate to your project directory using the cd command.</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Run flutter run to build and launch your Flutter app on a connected device/emulator.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4" name="Google Shape;394;p2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5" name="Google Shape;395;p2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6" name="Google Shape;396;p2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7" name="Google Shape;397;p26"/>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398" name="Google Shape;398;p26"/>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Ubuntu installation of flutter</a:t>
            </a:r>
            <a:endParaRPr b="0" i="0" sz="1400" u="none" cap="none" strike="noStrike">
              <a:solidFill>
                <a:srgbClr val="000000"/>
              </a:solidFill>
              <a:latin typeface="Arial"/>
              <a:ea typeface="Arial"/>
              <a:cs typeface="Arial"/>
              <a:sym typeface="Arial"/>
            </a:endParaRPr>
          </a:p>
        </p:txBody>
      </p:sp>
      <p:pic>
        <p:nvPicPr>
          <p:cNvPr descr="https://lh7-us.googleusercontent.com/YgpnC1whavai3U1CTba3l_dTHATSj1ZrBMnuwqELTtUGbxVwWXPawttc8BBQI2j2sMi2rFj7YNO-tKFrXQZrFnmk2bRdPMbevHXrmFiFinJ4GLmpUm-PNCzvxV0z69Rxr7qH_kTMHwKJEkWMZ_ShGTc" id="399" name="Google Shape;399;p26"/>
          <p:cNvPicPr preferRelativeResize="0"/>
          <p:nvPr/>
        </p:nvPicPr>
        <p:blipFill rotWithShape="1">
          <a:blip r:embed="rId3">
            <a:alphaModFix/>
          </a:blip>
          <a:srcRect b="0" l="0" r="0" t="0"/>
          <a:stretch/>
        </p:blipFill>
        <p:spPr>
          <a:xfrm>
            <a:off x="533400" y="914400"/>
            <a:ext cx="6934200" cy="54117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5" name="Google Shape;405;p3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6" name="Google Shape;406;p3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7" name="Google Shape;407;p3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8" name="Google Shape;408;p30"/>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09" name="Google Shape;409;p30"/>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Creation of  first_app flutter</a:t>
            </a:r>
            <a:endParaRPr b="0" i="0" sz="1400" u="none" cap="none" strike="noStrike">
              <a:solidFill>
                <a:srgbClr val="000000"/>
              </a:solidFill>
              <a:latin typeface="Arial"/>
              <a:ea typeface="Arial"/>
              <a:cs typeface="Arial"/>
              <a:sym typeface="Arial"/>
            </a:endParaRPr>
          </a:p>
        </p:txBody>
      </p:sp>
      <p:sp>
        <p:nvSpPr>
          <p:cNvPr id="410" name="Google Shape;410;p30"/>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1" name="Google Shape;411;p30"/>
          <p:cNvSpPr txBox="1"/>
          <p:nvPr/>
        </p:nvSpPr>
        <p:spPr>
          <a:xfrm>
            <a:off x="290512" y="784225"/>
            <a:ext cx="8534400" cy="45037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Open VSCode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666633"/>
              </a:buClr>
              <a:buSzPts val="2000"/>
              <a:buFont typeface="Times New Roman"/>
              <a:buAutoNum type="arabicPeriod"/>
            </a:pPr>
            <a:r>
              <a:rPr b="0" i="0" lang="en-US" sz="2000" u="none" cap="none" strike="noStrike">
                <a:solidFill>
                  <a:srgbClr val="000000"/>
                </a:solidFill>
                <a:latin typeface="Times New Roman"/>
                <a:ea typeface="Times New Roman"/>
                <a:cs typeface="Times New Roman"/>
                <a:sym typeface="Times New Roman"/>
              </a:rPr>
              <a:t>New terminal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2. Type </a:t>
            </a:r>
            <a:r>
              <a:rPr b="1" i="0" lang="en-US" sz="2000" u="none" cap="none" strike="noStrike">
                <a:solidFill>
                  <a:srgbClr val="000000"/>
                </a:solidFill>
                <a:latin typeface="Times New Roman"/>
                <a:ea typeface="Times New Roman"/>
                <a:cs typeface="Times New Roman"/>
                <a:sym typeface="Times New Roman"/>
              </a:rPr>
              <a:t>flutter create first_app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412" name="Google Shape;412;p30"/>
          <p:cNvPicPr preferRelativeResize="0"/>
          <p:nvPr/>
        </p:nvPicPr>
        <p:blipFill rotWithShape="1">
          <a:blip r:embed="rId3">
            <a:alphaModFix/>
          </a:blip>
          <a:srcRect b="0" l="0" r="0" t="0"/>
          <a:stretch/>
        </p:blipFill>
        <p:spPr>
          <a:xfrm>
            <a:off x="290512" y="1676400"/>
            <a:ext cx="8505825" cy="1762125"/>
          </a:xfrm>
          <a:prstGeom prst="rect">
            <a:avLst/>
          </a:prstGeom>
          <a:noFill/>
          <a:ln>
            <a:noFill/>
          </a:ln>
        </p:spPr>
      </p:pic>
      <p:pic>
        <p:nvPicPr>
          <p:cNvPr id="413" name="Google Shape;413;p30"/>
          <p:cNvPicPr preferRelativeResize="0"/>
          <p:nvPr/>
        </p:nvPicPr>
        <p:blipFill rotWithShape="1">
          <a:blip r:embed="rId4">
            <a:alphaModFix/>
          </a:blip>
          <a:srcRect b="0" l="0" r="0" t="0"/>
          <a:stretch/>
        </p:blipFill>
        <p:spPr>
          <a:xfrm>
            <a:off x="319087" y="4038600"/>
            <a:ext cx="8672512" cy="24495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 name="Google Shape;419;p31"/>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3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1" name="Google Shape;421;p31"/>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2" name="Google Shape;422;p31"/>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23" name="Google Shape;423;p31"/>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Creation of first_app flutter</a:t>
            </a:r>
            <a:endParaRPr b="0" i="0" sz="1400" u="none" cap="none" strike="noStrike">
              <a:solidFill>
                <a:srgbClr val="000000"/>
              </a:solidFill>
              <a:latin typeface="Arial"/>
              <a:ea typeface="Arial"/>
              <a:cs typeface="Arial"/>
              <a:sym typeface="Arial"/>
            </a:endParaRPr>
          </a:p>
        </p:txBody>
      </p:sp>
      <p:sp>
        <p:nvSpPr>
          <p:cNvPr id="424" name="Google Shape;424;p31"/>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5" name="Google Shape;425;p31"/>
          <p:cNvSpPr txBox="1"/>
          <p:nvPr/>
        </p:nvSpPr>
        <p:spPr>
          <a:xfrm>
            <a:off x="290512" y="784225"/>
            <a:ext cx="8534400" cy="6669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3. Travel to the created package first_app by typing </a:t>
            </a:r>
            <a:r>
              <a:rPr b="1" i="0" lang="en-US" sz="2000" u="none" cap="none" strike="noStrike">
                <a:solidFill>
                  <a:srgbClr val="000000"/>
                </a:solidFill>
                <a:latin typeface="Times New Roman"/>
                <a:ea typeface="Times New Roman"/>
                <a:cs typeface="Times New Roman"/>
                <a:sym typeface="Times New Roman"/>
              </a:rPr>
              <a:t>cd first_app.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4. Run the flutter app --- </a:t>
            </a:r>
            <a:r>
              <a:rPr b="1" i="0" lang="en-US" sz="2000" u="none" cap="none" strike="noStrike">
                <a:solidFill>
                  <a:srgbClr val="000000"/>
                </a:solidFill>
                <a:latin typeface="Times New Roman"/>
                <a:ea typeface="Times New Roman"/>
                <a:cs typeface="Times New Roman"/>
                <a:sym typeface="Times New Roman"/>
              </a:rPr>
              <a:t>flutter run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Ask for where to display the output</a:t>
            </a:r>
            <a:endParaRPr/>
          </a:p>
          <a:p>
            <a:pPr indent="0" lvl="0" marL="0" marR="0" rtl="0" algn="just">
              <a:lnSpc>
                <a:spcPct val="100000"/>
              </a:lnSpc>
              <a:spcBef>
                <a:spcPts val="80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Select 2/3 where ur app need to be shown.---3</a:t>
            </a:r>
            <a:endParaRPr b="0" i="0" sz="14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just">
              <a:lnSpc>
                <a:spcPct val="100000"/>
              </a:lnSpc>
              <a:spcBef>
                <a:spcPts val="8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chemeClr val="dk1"/>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New Roman"/>
              <a:ea typeface="Times New Roman"/>
              <a:cs typeface="Times New Roman"/>
              <a:sym typeface="Times New Roman"/>
            </a:endParaRPr>
          </a:p>
        </p:txBody>
      </p:sp>
      <p:pic>
        <p:nvPicPr>
          <p:cNvPr id="426" name="Google Shape;426;p31"/>
          <p:cNvPicPr preferRelativeResize="0"/>
          <p:nvPr/>
        </p:nvPicPr>
        <p:blipFill rotWithShape="1">
          <a:blip r:embed="rId3">
            <a:alphaModFix/>
          </a:blip>
          <a:srcRect b="0" l="0" r="0" t="0"/>
          <a:stretch/>
        </p:blipFill>
        <p:spPr>
          <a:xfrm>
            <a:off x="762000" y="1281112"/>
            <a:ext cx="5210175" cy="628650"/>
          </a:xfrm>
          <a:prstGeom prst="rect">
            <a:avLst/>
          </a:prstGeom>
          <a:noFill/>
          <a:ln>
            <a:noFill/>
          </a:ln>
        </p:spPr>
      </p:pic>
      <p:pic>
        <p:nvPicPr>
          <p:cNvPr id="427" name="Google Shape;427;p31"/>
          <p:cNvPicPr preferRelativeResize="0"/>
          <p:nvPr/>
        </p:nvPicPr>
        <p:blipFill rotWithShape="1">
          <a:blip r:embed="rId4">
            <a:alphaModFix/>
          </a:blip>
          <a:srcRect b="0" l="0" r="0" t="0"/>
          <a:stretch/>
        </p:blipFill>
        <p:spPr>
          <a:xfrm>
            <a:off x="474662" y="2895600"/>
            <a:ext cx="7972425" cy="2114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3" name="Google Shape;433;p3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4" name="Google Shape;434;p3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5" name="Google Shape;435;p3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6" name="Google Shape;436;p32"/>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37" name="Google Shape;437;p32"/>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Output of first_app flutter app</a:t>
            </a:r>
            <a:endParaRPr b="0" i="0" sz="1400" u="none" cap="none" strike="noStrike">
              <a:solidFill>
                <a:srgbClr val="000000"/>
              </a:solidFill>
              <a:latin typeface="Arial"/>
              <a:ea typeface="Arial"/>
              <a:cs typeface="Arial"/>
              <a:sym typeface="Arial"/>
            </a:endParaRPr>
          </a:p>
        </p:txBody>
      </p:sp>
      <p:sp>
        <p:nvSpPr>
          <p:cNvPr id="438" name="Google Shape;438;p32"/>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9" name="Google Shape;439;p32"/>
          <p:cNvPicPr preferRelativeResize="0"/>
          <p:nvPr/>
        </p:nvPicPr>
        <p:blipFill rotWithShape="1">
          <a:blip r:embed="rId3">
            <a:alphaModFix/>
          </a:blip>
          <a:srcRect b="0" l="0" r="0" t="0"/>
          <a:stretch/>
        </p:blipFill>
        <p:spPr>
          <a:xfrm>
            <a:off x="2438400" y="762000"/>
            <a:ext cx="2336800" cy="4984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5" name="Google Shape;445;p3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6" name="Google Shape;446;p3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p3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8" name="Google Shape;448;p33"/>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49" name="Google Shape;449;p33"/>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How flutter compiles</a:t>
            </a:r>
            <a:endParaRPr b="0" i="0" sz="1400" u="none" cap="none" strike="noStrike">
              <a:solidFill>
                <a:srgbClr val="000000"/>
              </a:solidFill>
              <a:latin typeface="Arial"/>
              <a:ea typeface="Arial"/>
              <a:cs typeface="Arial"/>
              <a:sym typeface="Arial"/>
            </a:endParaRPr>
          </a:p>
        </p:txBody>
      </p:sp>
      <p:sp>
        <p:nvSpPr>
          <p:cNvPr id="450" name="Google Shape;450;p33"/>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51" name="Google Shape;451;p33"/>
          <p:cNvPicPr preferRelativeResize="0"/>
          <p:nvPr/>
        </p:nvPicPr>
        <p:blipFill rotWithShape="1">
          <a:blip r:embed="rId3">
            <a:alphaModFix/>
          </a:blip>
          <a:srcRect b="0" l="0" r="0" t="0"/>
          <a:stretch/>
        </p:blipFill>
        <p:spPr>
          <a:xfrm>
            <a:off x="1882775" y="1095375"/>
            <a:ext cx="5378450" cy="4667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7" name="Google Shape;457;p3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8" name="Google Shape;458;p3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9" name="Google Shape;459;p3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0" name="Google Shape;460;p3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61" name="Google Shape;461;p3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p:txBody>
      </p:sp>
      <p:sp>
        <p:nvSpPr>
          <p:cNvPr id="462" name="Google Shape;462;p34"/>
          <p:cNvSpPr txBox="1"/>
          <p:nvPr/>
        </p:nvSpPr>
        <p:spPr>
          <a:xfrm>
            <a:off x="304800" y="785800"/>
            <a:ext cx="8686800" cy="5562600"/>
          </a:xfrm>
          <a:prstGeom prst="rect">
            <a:avLst/>
          </a:prstGeom>
          <a:noFill/>
          <a:ln>
            <a:noFill/>
          </a:ln>
        </p:spPr>
        <p:txBody>
          <a:bodyPr anchorCtr="0" anchor="t" bIns="45700" lIns="91425" spcFirstLastPara="1" rIns="91425" wrap="square" tIns="45700">
            <a:noAutofit/>
          </a:bodyPr>
          <a:lstStyle/>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.dart tool--- </a:t>
            </a:r>
            <a:r>
              <a:rPr b="0" i="1" lang="en-US" sz="2000" u="none" cap="none" strike="noStrike">
                <a:solidFill>
                  <a:schemeClr val="dk1"/>
                </a:solidFill>
                <a:latin typeface="Times New Roman"/>
                <a:ea typeface="Times New Roman"/>
                <a:cs typeface="Times New Roman"/>
                <a:sym typeface="Times New Roman"/>
              </a:rPr>
              <a:t>specifies dart language usage</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.idea----</a:t>
            </a:r>
            <a:r>
              <a:rPr b="0" i="1" lang="en-US" sz="2000" u="none" cap="none" strike="noStrike">
                <a:solidFill>
                  <a:schemeClr val="dk1"/>
                </a:solidFill>
                <a:latin typeface="Times New Roman"/>
                <a:ea typeface="Times New Roman"/>
                <a:cs typeface="Times New Roman"/>
                <a:sym typeface="Times New Roman"/>
              </a:rPr>
              <a:t>Holds configuration files for android studio</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Android--- </a:t>
            </a:r>
            <a:r>
              <a:rPr b="0" i="1" lang="en-US" sz="2000" u="none" cap="none" strike="noStrike">
                <a:solidFill>
                  <a:schemeClr val="dk1"/>
                </a:solidFill>
                <a:latin typeface="Times New Roman"/>
                <a:ea typeface="Times New Roman"/>
                <a:cs typeface="Times New Roman"/>
                <a:sym typeface="Times New Roman"/>
              </a:rPr>
              <a:t>These folders contain platform-specific code for Android</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ios --- </a:t>
            </a:r>
            <a:r>
              <a:rPr b="0" i="1" lang="en-US" sz="2000" u="none" cap="none" strike="noStrike">
                <a:solidFill>
                  <a:schemeClr val="dk1"/>
                </a:solidFill>
                <a:latin typeface="Times New Roman"/>
                <a:ea typeface="Times New Roman"/>
                <a:cs typeface="Times New Roman"/>
                <a:sym typeface="Times New Roman"/>
              </a:rPr>
              <a:t>These folders contain platform-specific code for iOS.</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lib --- </a:t>
            </a:r>
            <a:r>
              <a:rPr b="0" i="1" lang="en-US" sz="2000" u="none" cap="none" strike="noStrike">
                <a:solidFill>
                  <a:schemeClr val="dk1"/>
                </a:solidFill>
                <a:latin typeface="Times New Roman"/>
                <a:ea typeface="Times New Roman"/>
                <a:cs typeface="Times New Roman"/>
                <a:sym typeface="Times New Roman"/>
              </a:rPr>
              <a:t>The lib folder is where most of your Flutter application code resides. It contains Dart files that define your app's functionality, UI components, and logic.</a:t>
            </a:r>
            <a:endParaRPr b="0" i="0" sz="1400" u="none" cap="none" strike="noStrike">
              <a:solidFill>
                <a:srgbClr val="000000"/>
              </a:solidFill>
              <a:latin typeface="Arial"/>
              <a:ea typeface="Arial"/>
              <a:cs typeface="Arial"/>
              <a:sym typeface="Arial"/>
            </a:endParaRPr>
          </a:p>
        </p:txBody>
      </p:sp>
      <p:pic>
        <p:nvPicPr>
          <p:cNvPr id="463" name="Google Shape;463;p34"/>
          <p:cNvPicPr preferRelativeResize="0"/>
          <p:nvPr/>
        </p:nvPicPr>
        <p:blipFill rotWithShape="1">
          <a:blip r:embed="rId3">
            <a:alphaModFix/>
          </a:blip>
          <a:srcRect b="0" l="0" r="0" t="0"/>
          <a:stretch/>
        </p:blipFill>
        <p:spPr>
          <a:xfrm>
            <a:off x="609600" y="1060450"/>
            <a:ext cx="3048000" cy="52784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9" name="Google Shape;469;p3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0" name="Google Shape;470;p3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1" name="Google Shape;471;p3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2" name="Google Shape;472;p35"/>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73" name="Google Shape;473;p35"/>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p:txBody>
      </p:sp>
      <p:sp>
        <p:nvSpPr>
          <p:cNvPr id="474" name="Google Shape;474;p35"/>
          <p:cNvSpPr txBox="1"/>
          <p:nvPr/>
        </p:nvSpPr>
        <p:spPr>
          <a:xfrm>
            <a:off x="304800" y="838200"/>
            <a:ext cx="8763000" cy="5562600"/>
          </a:xfrm>
          <a:prstGeom prst="rect">
            <a:avLst/>
          </a:prstGeom>
          <a:noFill/>
          <a:ln>
            <a:noFill/>
          </a:ln>
        </p:spPr>
        <p:txBody>
          <a:bodyPr anchorCtr="0" anchor="t" bIns="45700" lIns="91425" spcFirstLastPara="1" rIns="91425" wrap="square" tIns="45700">
            <a:noAutofit/>
          </a:bodyPr>
          <a:lstStyle/>
          <a:p>
            <a:pPr indent="0" lvl="8" marL="3657600" marR="0" rtl="0" algn="just">
              <a:lnSpc>
                <a:spcPct val="150000"/>
              </a:lnSpc>
              <a:spcBef>
                <a:spcPts val="0"/>
              </a:spcBef>
              <a:spcAft>
                <a:spcPts val="0"/>
              </a:spcAft>
              <a:buClr>
                <a:schemeClr val="dk1"/>
              </a:buClr>
              <a:buSzPts val="2000"/>
              <a:buFont typeface="Times New Roman"/>
              <a:buNone/>
            </a:pPr>
            <a:r>
              <a:rPr b="1" i="1" lang="en-US" sz="2000" u="none" cap="none" strike="noStrike">
                <a:solidFill>
                  <a:schemeClr val="dk1"/>
                </a:solidFill>
                <a:latin typeface="Times New Roman"/>
                <a:ea typeface="Times New Roman"/>
                <a:cs typeface="Times New Roman"/>
                <a:sym typeface="Times New Roman"/>
              </a:rPr>
              <a:t>lib=---</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0" i="1" lang="en-US" sz="2000" u="none" cap="none" strike="noStrike">
                <a:solidFill>
                  <a:schemeClr val="dk1"/>
                </a:solidFill>
                <a:latin typeface="Times New Roman"/>
                <a:ea typeface="Times New Roman"/>
                <a:cs typeface="Times New Roman"/>
                <a:sym typeface="Times New Roman"/>
              </a:rPr>
              <a:t>main.dart: The entry point of your Flutter app. It typically contains the main() function where the app starts executing.</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0" i="1" lang="en-US" sz="2000" u="none" cap="none" strike="noStrike">
                <a:solidFill>
                  <a:schemeClr val="dk1"/>
                </a:solidFill>
                <a:latin typeface="Times New Roman"/>
                <a:ea typeface="Times New Roman"/>
                <a:cs typeface="Times New Roman"/>
                <a:sym typeface="Times New Roman"/>
              </a:rPr>
              <a:t>Other Dart Files: You can create additional Dart files to organize your code. For example, you might have files for different screens, components, or utility functions.</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test ---</a:t>
            </a:r>
            <a:r>
              <a:rPr b="0" i="1" lang="en-US" sz="2000" u="none" cap="none" strike="noStrike">
                <a:solidFill>
                  <a:schemeClr val="dk1"/>
                </a:solidFill>
                <a:latin typeface="Times New Roman"/>
                <a:ea typeface="Times New Roman"/>
                <a:cs typeface="Times New Roman"/>
                <a:sym typeface="Times New Roman"/>
              </a:rPr>
              <a:t>The test folder contains unit tests and integration tests for your application. Writing tests is crucial for ensuring the correctness and reliability of your code.</a:t>
            </a:r>
            <a:endParaRPr b="0" i="0" sz="1400" u="none" cap="none" strike="noStrike">
              <a:solidFill>
                <a:srgbClr val="000000"/>
              </a:solidFill>
              <a:latin typeface="Arial"/>
              <a:ea typeface="Arial"/>
              <a:cs typeface="Arial"/>
              <a:sym typeface="Arial"/>
            </a:endParaRPr>
          </a:p>
        </p:txBody>
      </p:sp>
      <p:pic>
        <p:nvPicPr>
          <p:cNvPr id="475" name="Google Shape;475;p35"/>
          <p:cNvPicPr preferRelativeResize="0"/>
          <p:nvPr/>
        </p:nvPicPr>
        <p:blipFill rotWithShape="1">
          <a:blip r:embed="rId3">
            <a:alphaModFix/>
          </a:blip>
          <a:srcRect b="0" l="0" r="0" t="0"/>
          <a:stretch/>
        </p:blipFill>
        <p:spPr>
          <a:xfrm>
            <a:off x="609600" y="984250"/>
            <a:ext cx="3048000" cy="52784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1" name="Google Shape;481;p3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2" name="Google Shape;482;p3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3" name="Google Shape;483;p3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4" name="Google Shape;484;p36"/>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85" name="Google Shape;485;p36"/>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p:txBody>
      </p:sp>
      <p:sp>
        <p:nvSpPr>
          <p:cNvPr id="486" name="Google Shape;486;p36"/>
          <p:cNvSpPr txBox="1"/>
          <p:nvPr/>
        </p:nvSpPr>
        <p:spPr>
          <a:xfrm>
            <a:off x="304800" y="838200"/>
            <a:ext cx="8763000" cy="5562600"/>
          </a:xfrm>
          <a:prstGeom prst="rect">
            <a:avLst/>
          </a:prstGeom>
          <a:noFill/>
          <a:ln>
            <a:noFill/>
          </a:ln>
        </p:spPr>
        <p:txBody>
          <a:bodyPr anchorCtr="0" anchor="t" bIns="45700" lIns="91425" spcFirstLastPara="1" rIns="91425" wrap="square" tIns="45700">
            <a:noAutofit/>
          </a:bodyPr>
          <a:lstStyle/>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Web(optional) --</a:t>
            </a:r>
            <a:r>
              <a:rPr b="0" i="1" lang="en-US" sz="2000" u="none" cap="none" strike="noStrike">
                <a:solidFill>
                  <a:schemeClr val="dk1"/>
                </a:solidFill>
                <a:latin typeface="Times New Roman"/>
                <a:ea typeface="Times New Roman"/>
                <a:cs typeface="Times New Roman"/>
                <a:sym typeface="Times New Roman"/>
              </a:rPr>
              <a:t>This folder is present in Flutter projects that support web development. It contains web-specific files and configurations. Flutter allows you to target the web platform, and the web folder holds web-specific entry points and assets</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.gitignore--- </a:t>
            </a:r>
            <a:r>
              <a:rPr b="0" i="1" lang="en-US" sz="2000" u="none" cap="none" strike="noStrike">
                <a:solidFill>
                  <a:schemeClr val="dk1"/>
                </a:solidFill>
                <a:latin typeface="Times New Roman"/>
                <a:ea typeface="Times New Roman"/>
                <a:cs typeface="Times New Roman"/>
                <a:sym typeface="Times New Roman"/>
              </a:rPr>
              <a:t>The .gitignore file specifies files and directories that should be ignored by version control systems like Git. It helps keep your repository clean by excluding generated files, build artifacts, and other non-essential files.</a:t>
            </a:r>
            <a:endParaRPr b="0" i="0" sz="1400" u="none" cap="none" strike="noStrike">
              <a:solidFill>
                <a:srgbClr val="000000"/>
              </a:solidFill>
              <a:latin typeface="Arial"/>
              <a:ea typeface="Arial"/>
              <a:cs typeface="Arial"/>
              <a:sym typeface="Arial"/>
            </a:endParaRPr>
          </a:p>
        </p:txBody>
      </p:sp>
      <p:pic>
        <p:nvPicPr>
          <p:cNvPr id="487" name="Google Shape;487;p36"/>
          <p:cNvPicPr preferRelativeResize="0"/>
          <p:nvPr/>
        </p:nvPicPr>
        <p:blipFill rotWithShape="1">
          <a:blip r:embed="rId3">
            <a:alphaModFix/>
          </a:blip>
          <a:srcRect b="0" l="0" r="0" t="0"/>
          <a:stretch/>
        </p:blipFill>
        <p:spPr>
          <a:xfrm>
            <a:off x="609600" y="984250"/>
            <a:ext cx="3048000" cy="52784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 name="Google Shape;50;p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 name="Google Shape;51;p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 name="Google Shape;52;p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4" name="Google Shape;54;p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What is smart phone</a:t>
            </a:r>
            <a:endParaRPr b="0" i="0" sz="1400" u="none" cap="none" strike="noStrike">
              <a:solidFill>
                <a:srgbClr val="000000"/>
              </a:solidFill>
              <a:latin typeface="Arial"/>
              <a:ea typeface="Arial"/>
              <a:cs typeface="Arial"/>
              <a:sym typeface="Arial"/>
            </a:endParaRPr>
          </a:p>
        </p:txBody>
      </p:sp>
      <p:sp>
        <p:nvSpPr>
          <p:cNvPr id="55" name="Google Shape;55;p4"/>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 name="Google Shape;56;p4"/>
          <p:cNvSpPr txBox="1"/>
          <p:nvPr/>
        </p:nvSpPr>
        <p:spPr>
          <a:xfrm>
            <a:off x="250825" y="990600"/>
            <a:ext cx="8226425" cy="45227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Semi-smart: Phone that offers features beyond making calls</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E-Mails</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Take pictures </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Play mp3</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Phone that runs a complete OS </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Offers a standardized platforms for development</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Able to execute arbitrary 3</a:t>
            </a:r>
            <a:r>
              <a:rPr b="0" baseline="30000" i="0" lang="en-US" sz="2800" u="none" cap="none" strike="noStrike">
                <a:solidFill>
                  <a:schemeClr val="dk1"/>
                </a:solidFill>
                <a:latin typeface="Times New Roman"/>
                <a:ea typeface="Times New Roman"/>
                <a:cs typeface="Times New Roman"/>
                <a:sym typeface="Times New Roman"/>
              </a:rPr>
              <a:t>rd</a:t>
            </a:r>
            <a:r>
              <a:rPr b="0" i="0" lang="en-US" sz="2800" u="none" cap="none" strike="noStrike">
                <a:solidFill>
                  <a:schemeClr val="dk1"/>
                </a:solidFill>
                <a:latin typeface="Times New Roman"/>
                <a:ea typeface="Times New Roman"/>
                <a:cs typeface="Times New Roman"/>
                <a:sym typeface="Times New Roman"/>
              </a:rPr>
              <a:t> party applications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3" name="Google Shape;493;p3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4" name="Google Shape;494;p3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5" name="Google Shape;495;p3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6" name="Google Shape;496;p3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497" name="Google Shape;497;p3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p:txBody>
      </p:sp>
      <p:sp>
        <p:nvSpPr>
          <p:cNvPr id="498" name="Google Shape;498;p37"/>
          <p:cNvSpPr txBox="1"/>
          <p:nvPr/>
        </p:nvSpPr>
        <p:spPr>
          <a:xfrm>
            <a:off x="304800" y="838200"/>
            <a:ext cx="8763000" cy="5562600"/>
          </a:xfrm>
          <a:prstGeom prst="rect">
            <a:avLst/>
          </a:prstGeom>
          <a:noFill/>
          <a:ln>
            <a:noFill/>
          </a:ln>
        </p:spPr>
        <p:txBody>
          <a:bodyPr anchorCtr="0" anchor="t" bIns="45700" lIns="91425" spcFirstLastPara="1" rIns="91425" wrap="square" tIns="45700">
            <a:noAutofit/>
          </a:bodyPr>
          <a:lstStyle/>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Pubspec.yaml --</a:t>
            </a:r>
            <a:r>
              <a:rPr b="0" i="1" lang="en-US" sz="2000" u="none" cap="none" strike="noStrike">
                <a:solidFill>
                  <a:schemeClr val="dk1"/>
                </a:solidFill>
                <a:latin typeface="Times New Roman"/>
                <a:ea typeface="Times New Roman"/>
                <a:cs typeface="Times New Roman"/>
                <a:sym typeface="Times New Roman"/>
              </a:rPr>
              <a:t>The pubspec.yaml file is a crucial file that contains metadata about the Flutter project. It includes dependencies, assets, Flutter version, and other project-specific configurations. You define your app's name, description, version, and dependencies (packages from Dart's package repository) in this file</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build--- </a:t>
            </a:r>
            <a:r>
              <a:rPr b="0" i="1" lang="en-US" sz="2000" u="none" cap="none" strike="noStrike">
                <a:solidFill>
                  <a:schemeClr val="dk1"/>
                </a:solidFill>
                <a:latin typeface="Times New Roman"/>
                <a:ea typeface="Times New Roman"/>
                <a:cs typeface="Times New Roman"/>
                <a:sym typeface="Times New Roman"/>
              </a:rPr>
              <a:t>The build folder is automatically generated by Flutter. It contains intermediate build files and artifacts. You generally don't need to interact with this folder directly.</a:t>
            </a:r>
            <a:endParaRPr b="0" i="0" sz="1400" u="none" cap="none" strike="noStrike">
              <a:solidFill>
                <a:srgbClr val="000000"/>
              </a:solidFill>
              <a:latin typeface="Arial"/>
              <a:ea typeface="Arial"/>
              <a:cs typeface="Arial"/>
              <a:sym typeface="Arial"/>
            </a:endParaRPr>
          </a:p>
        </p:txBody>
      </p:sp>
      <p:pic>
        <p:nvPicPr>
          <p:cNvPr id="499" name="Google Shape;499;p37"/>
          <p:cNvPicPr preferRelativeResize="0"/>
          <p:nvPr/>
        </p:nvPicPr>
        <p:blipFill rotWithShape="1">
          <a:blip r:embed="rId3">
            <a:alphaModFix/>
          </a:blip>
          <a:srcRect b="0" l="0" r="0" t="0"/>
          <a:stretch/>
        </p:blipFill>
        <p:spPr>
          <a:xfrm>
            <a:off x="609600" y="984250"/>
            <a:ext cx="3048000" cy="52784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5" name="Google Shape;505;p3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6" name="Google Shape;506;p3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7" name="Google Shape;507;p3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8" name="Google Shape;508;p38"/>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09" name="Google Shape;509;p38"/>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Folder structure in flutter application</a:t>
            </a:r>
            <a:endParaRPr b="0" i="0" sz="1400" u="none" cap="none" strike="noStrike">
              <a:solidFill>
                <a:srgbClr val="000000"/>
              </a:solidFill>
              <a:latin typeface="Arial"/>
              <a:ea typeface="Arial"/>
              <a:cs typeface="Arial"/>
              <a:sym typeface="Arial"/>
            </a:endParaRPr>
          </a:p>
        </p:txBody>
      </p:sp>
      <p:sp>
        <p:nvSpPr>
          <p:cNvPr id="510" name="Google Shape;510;p38"/>
          <p:cNvSpPr txBox="1"/>
          <p:nvPr/>
        </p:nvSpPr>
        <p:spPr>
          <a:xfrm>
            <a:off x="304800" y="838200"/>
            <a:ext cx="8763000" cy="5562600"/>
          </a:xfrm>
          <a:prstGeom prst="rect">
            <a:avLst/>
          </a:prstGeom>
          <a:noFill/>
          <a:ln>
            <a:noFill/>
          </a:ln>
        </p:spPr>
        <p:txBody>
          <a:bodyPr anchorCtr="0" anchor="t" bIns="45700" lIns="91425" spcFirstLastPara="1" rIns="91425" wrap="square" tIns="45700">
            <a:noAutofit/>
          </a:bodyPr>
          <a:lstStyle/>
          <a:p>
            <a:pPr indent="-101600" lvl="8" marL="3886200" marR="0" rtl="0" algn="just">
              <a:lnSpc>
                <a:spcPct val="150000"/>
              </a:lnSpc>
              <a:spcBef>
                <a:spcPts val="0"/>
              </a:spcBef>
              <a:spcAft>
                <a:spcPts val="0"/>
              </a:spcAft>
              <a:buClr>
                <a:schemeClr val="dk1"/>
              </a:buClr>
              <a:buSzPts val="2000"/>
              <a:buFont typeface="Noto Sans Symbols"/>
              <a:buNone/>
            </a:pPr>
            <a:r>
              <a:t/>
            </a:r>
            <a:endParaRPr b="0" i="1" sz="2000" u="none" cap="none" strike="noStrike">
              <a:solidFill>
                <a:schemeClr val="dk1"/>
              </a:solidFill>
              <a:latin typeface="Times New Roman"/>
              <a:ea typeface="Times New Roman"/>
              <a:cs typeface="Times New Roman"/>
              <a:sym typeface="Times New Roman"/>
            </a:endParaRPr>
          </a:p>
          <a:p>
            <a:pPr indent="0" lvl="8" marL="3657600" marR="0" rtl="0" algn="just">
              <a:lnSpc>
                <a:spcPct val="150000"/>
              </a:lnSpc>
              <a:spcBef>
                <a:spcPts val="0"/>
              </a:spcBef>
              <a:spcAft>
                <a:spcPts val="0"/>
              </a:spcAft>
              <a:buClr>
                <a:schemeClr val="dk1"/>
              </a:buClr>
              <a:buSzPts val="2000"/>
              <a:buFont typeface="Times New Roman"/>
              <a:buNone/>
            </a:pPr>
            <a:r>
              <a:rPr b="0" i="1" lang="en-US" sz="2000" u="none" cap="none" strike="noStrike">
                <a:solidFill>
                  <a:schemeClr val="dk1"/>
                </a:solidFill>
                <a:latin typeface="Times New Roman"/>
                <a:ea typeface="Times New Roman"/>
                <a:cs typeface="Times New Roman"/>
                <a:sym typeface="Times New Roman"/>
              </a:rPr>
              <a:t>	</a:t>
            </a:r>
            <a:r>
              <a:rPr b="1" i="1" lang="en-US" sz="2000" u="none" cap="none" strike="noStrike">
                <a:solidFill>
                  <a:schemeClr val="dk1"/>
                </a:solidFill>
                <a:latin typeface="Times New Roman"/>
                <a:ea typeface="Times New Roman"/>
                <a:cs typeface="Times New Roman"/>
                <a:sym typeface="Times New Roman"/>
              </a:rPr>
              <a:t>Exercise to be done</a:t>
            </a:r>
            <a:endParaRPr b="0" i="0" sz="1400" u="none" cap="none" strike="noStrike">
              <a:solidFill>
                <a:srgbClr val="000000"/>
              </a:solidFill>
              <a:latin typeface="Arial"/>
              <a:ea typeface="Arial"/>
              <a:cs typeface="Arial"/>
              <a:sym typeface="Arial"/>
            </a:endParaRPr>
          </a:p>
          <a:p>
            <a:pPr indent="-101600" lvl="8" marL="3886200" marR="0" rtl="0" algn="just">
              <a:lnSpc>
                <a:spcPct val="150000"/>
              </a:lnSpc>
              <a:spcBef>
                <a:spcPts val="0"/>
              </a:spcBef>
              <a:spcAft>
                <a:spcPts val="0"/>
              </a:spcAft>
              <a:buClr>
                <a:schemeClr val="dk1"/>
              </a:buClr>
              <a:buSzPts val="2000"/>
              <a:buFont typeface="Noto Sans Symbols"/>
              <a:buNone/>
            </a:pPr>
            <a:r>
              <a:t/>
            </a:r>
            <a:endParaRPr b="0" i="1" sz="2000" u="none" cap="none" strike="noStrike">
              <a:solidFill>
                <a:schemeClr val="dk1"/>
              </a:solidFill>
              <a:latin typeface="Times New Roman"/>
              <a:ea typeface="Times New Roman"/>
              <a:cs typeface="Times New Roman"/>
              <a:sym typeface="Times New Roman"/>
            </a:endParaRPr>
          </a:p>
          <a:p>
            <a:pPr indent="-228600" lvl="8" marL="3886200" marR="0" rtl="0" algn="just">
              <a:lnSpc>
                <a:spcPct val="150000"/>
              </a:lnSpc>
              <a:spcBef>
                <a:spcPts val="0"/>
              </a:spcBef>
              <a:spcAft>
                <a:spcPts val="0"/>
              </a:spcAft>
              <a:buClr>
                <a:schemeClr val="dk1"/>
              </a:buClr>
              <a:buSzPts val="2000"/>
              <a:buFont typeface="Noto Sans Symbols"/>
              <a:buChar char="❑"/>
            </a:pPr>
            <a:r>
              <a:rPr b="0" i="1" lang="en-US" sz="2000" u="none" cap="none" strike="noStrike">
                <a:solidFill>
                  <a:schemeClr val="dk1"/>
                </a:solidFill>
                <a:latin typeface="Times New Roman"/>
                <a:ea typeface="Times New Roman"/>
                <a:cs typeface="Times New Roman"/>
                <a:sym typeface="Times New Roman"/>
              </a:rPr>
              <a:t>Navigate to lib folder </a:t>
            </a:r>
            <a:endParaRPr b="0" i="0" sz="1400" u="none" cap="none" strike="noStrike">
              <a:solidFill>
                <a:srgbClr val="000000"/>
              </a:solidFill>
              <a:latin typeface="Arial"/>
              <a:ea typeface="Arial"/>
              <a:cs typeface="Arial"/>
              <a:sym typeface="Arial"/>
            </a:endParaRPr>
          </a:p>
          <a:p>
            <a:pPr indent="-228600" lvl="8" marL="3886200" marR="0" rtl="0" algn="just">
              <a:lnSpc>
                <a:spcPct val="150000"/>
              </a:lnSpc>
              <a:spcBef>
                <a:spcPts val="0"/>
              </a:spcBef>
              <a:spcAft>
                <a:spcPts val="0"/>
              </a:spcAft>
              <a:buClr>
                <a:schemeClr val="dk1"/>
              </a:buClr>
              <a:buSzPts val="2000"/>
              <a:buFont typeface="Noto Sans Symbols"/>
              <a:buChar char="❑"/>
            </a:pPr>
            <a:r>
              <a:rPr b="0" i="1" lang="en-US" sz="2000" u="none" cap="none" strike="noStrike">
                <a:solidFill>
                  <a:schemeClr val="dk1"/>
                </a:solidFill>
                <a:latin typeface="Times New Roman"/>
                <a:ea typeface="Times New Roman"/>
                <a:cs typeface="Times New Roman"/>
                <a:sym typeface="Times New Roman"/>
              </a:rPr>
              <a:t>Open main.dart</a:t>
            </a:r>
            <a:endParaRPr b="0" i="1" sz="2000" u="none" cap="none" strike="noStrike">
              <a:solidFill>
                <a:schemeClr val="dk1"/>
              </a:solidFill>
              <a:latin typeface="Times New Roman"/>
              <a:ea typeface="Times New Roman"/>
              <a:cs typeface="Times New Roman"/>
              <a:sym typeface="Times New Roman"/>
            </a:endParaRPr>
          </a:p>
          <a:p>
            <a:pPr indent="0" lvl="8" marL="3657600" marR="0" rtl="0" algn="just">
              <a:lnSpc>
                <a:spcPct val="150000"/>
              </a:lnSpc>
              <a:spcBef>
                <a:spcPts val="0"/>
              </a:spcBef>
              <a:spcAft>
                <a:spcPts val="0"/>
              </a:spcAft>
              <a:buClr>
                <a:schemeClr val="dk1"/>
              </a:buClr>
              <a:buSzPts val="2000"/>
              <a:buFont typeface="Arial"/>
              <a:buNone/>
            </a:pPr>
            <a:r>
              <a:t/>
            </a:r>
            <a:endParaRPr b="0" i="1" sz="2000" u="none" cap="none" strike="noStrike">
              <a:solidFill>
                <a:schemeClr val="dk1"/>
              </a:solidFill>
              <a:latin typeface="Times New Roman"/>
              <a:ea typeface="Times New Roman"/>
              <a:cs typeface="Times New Roman"/>
              <a:sym typeface="Times New Roman"/>
            </a:endParaRPr>
          </a:p>
        </p:txBody>
      </p:sp>
      <p:pic>
        <p:nvPicPr>
          <p:cNvPr id="511" name="Google Shape;511;p38"/>
          <p:cNvPicPr preferRelativeResize="0"/>
          <p:nvPr/>
        </p:nvPicPr>
        <p:blipFill rotWithShape="1">
          <a:blip r:embed="rId3">
            <a:alphaModFix/>
          </a:blip>
          <a:srcRect b="0" l="0" r="0" t="0"/>
          <a:stretch/>
        </p:blipFill>
        <p:spPr>
          <a:xfrm>
            <a:off x="609600" y="984250"/>
            <a:ext cx="3048000" cy="52784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39"/>
          <p:cNvPicPr preferRelativeResize="0"/>
          <p:nvPr/>
        </p:nvPicPr>
        <p:blipFill rotWithShape="1">
          <a:blip r:embed="rId3">
            <a:alphaModFix/>
          </a:blip>
          <a:srcRect b="0" l="0" r="0" t="0"/>
          <a:stretch/>
        </p:blipFill>
        <p:spPr>
          <a:xfrm>
            <a:off x="133350" y="152400"/>
            <a:ext cx="8877300" cy="640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2" name="Google Shape;522;p4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3" name="Google Shape;523;p4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4" name="Google Shape;524;p4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5" name="Google Shape;525;p40"/>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26" name="Google Shape;526;p40"/>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Write your first hello app</a:t>
            </a:r>
            <a:endParaRPr b="0" i="0" sz="1400" u="none" cap="none" strike="noStrike">
              <a:solidFill>
                <a:srgbClr val="000000"/>
              </a:solidFill>
              <a:latin typeface="Arial"/>
              <a:ea typeface="Arial"/>
              <a:cs typeface="Arial"/>
              <a:sym typeface="Arial"/>
            </a:endParaRPr>
          </a:p>
        </p:txBody>
      </p:sp>
      <p:sp>
        <p:nvSpPr>
          <p:cNvPr id="527" name="Google Shape;527;p40"/>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Delete the default code of main.dart file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Times New Roman"/>
                <a:ea typeface="Times New Roman"/>
                <a:cs typeface="Times New Roman"/>
                <a:sym typeface="Times New Roman"/>
              </a:rPr>
              <a:t>Add the following code </a:t>
            </a:r>
            <a:r>
              <a:rPr lang="en-US" sz="2000">
                <a:solidFill>
                  <a:schemeClr val="dk1"/>
                </a:solidFill>
                <a:latin typeface="Times New Roman"/>
                <a:ea typeface="Times New Roman"/>
                <a:cs typeface="Times New Roman"/>
                <a:sym typeface="Times New Roman"/>
              </a:rPr>
              <a:t>given in the next slide</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375a9329f37_2_2"/>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3" name="Google Shape;533;g375a9329f37_2_2"/>
          <p:cNvSpPr/>
          <p:nvPr/>
        </p:nvSpPr>
        <p:spPr>
          <a:xfrm>
            <a:off x="0" y="6488112"/>
            <a:ext cx="9144000" cy="370251"/>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4" name="Google Shape;534;g375a9329f37_2_2"/>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5" name="Google Shape;535;g375a9329f37_2_2"/>
          <p:cNvSpPr/>
          <p:nvPr/>
        </p:nvSpPr>
        <p:spPr>
          <a:xfrm>
            <a:off x="0" y="0"/>
            <a:ext cx="9144000" cy="646328"/>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6" name="Google Shape;536;g375a9329f37_2_2"/>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37" name="Google Shape;537;g375a9329f37_2_2"/>
          <p:cNvSpPr txBox="1"/>
          <p:nvPr/>
        </p:nvSpPr>
        <p:spPr>
          <a:xfrm>
            <a:off x="0" y="0"/>
            <a:ext cx="9144000" cy="64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Write your first hello app</a:t>
            </a:r>
            <a:endParaRPr b="0" i="0" sz="1400" u="none" cap="none" strike="noStrike">
              <a:solidFill>
                <a:srgbClr val="000000"/>
              </a:solidFill>
              <a:latin typeface="Arial"/>
              <a:ea typeface="Arial"/>
              <a:cs typeface="Arial"/>
              <a:sym typeface="Arial"/>
            </a:endParaRPr>
          </a:p>
        </p:txBody>
      </p:sp>
      <p:sp>
        <p:nvSpPr>
          <p:cNvPr id="538" name="Google Shape;538;g375a9329f37_2_2"/>
          <p:cNvSpPr txBox="1"/>
          <p:nvPr/>
        </p:nvSpPr>
        <p:spPr>
          <a:xfrm>
            <a:off x="304800" y="838200"/>
            <a:ext cx="8172600" cy="5562600"/>
          </a:xfrm>
          <a:prstGeom prst="rect">
            <a:avLst/>
          </a:prstGeom>
          <a:noFill/>
          <a:ln>
            <a:noFill/>
          </a:ln>
        </p:spPr>
        <p:txBody>
          <a:bodyPr anchorCtr="0" anchor="t" bIns="45700" lIns="91425" spcFirstLastPara="1" rIns="91425" wrap="square" tIns="45700">
            <a:noAutofit/>
          </a:bodyPr>
          <a:lstStyle/>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import 'package:flutter/material.dart';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void main()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runApp(first_app());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class first_app extends StatelessWidget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@override</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Widget build(BuildContext context)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Material 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return MaterialApp(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Scaffold Widget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home: Scaffold(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appBar: AppBar(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AppBar takes a Text Widget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in its title parameter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title: const Text('Flutter Class'),</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 AppBar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body: const Center(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child: Text('Hello World'),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 Scaffold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 // MaterialApp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chemeClr val="dk1"/>
                </a:solidFill>
                <a:highlight>
                  <a:schemeClr val="lt1"/>
                </a:highlight>
                <a:latin typeface="Courier New"/>
                <a:ea typeface="Courier New"/>
                <a:cs typeface="Courier New"/>
                <a:sym typeface="Courier New"/>
              </a:rPr>
              <a: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marR="0" rtl="0" algn="just">
              <a:lnSpc>
                <a:spcPct val="15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42900" lvl="0" marL="342900" marR="0" rtl="0" algn="just">
              <a:lnSpc>
                <a:spcPct val="15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41"/>
          <p:cNvPicPr preferRelativeResize="0"/>
          <p:nvPr/>
        </p:nvPicPr>
        <p:blipFill>
          <a:blip r:embed="rId3">
            <a:alphaModFix/>
          </a:blip>
          <a:stretch>
            <a:fillRect/>
          </a:stretch>
        </p:blipFill>
        <p:spPr>
          <a:xfrm>
            <a:off x="101600" y="976613"/>
            <a:ext cx="8839198" cy="490476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9" name="Google Shape;549;p42"/>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0" name="Google Shape;550;p4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1" name="Google Shape;551;p42"/>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2" name="Google Shape;552;p42"/>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53" name="Google Shape;553;p42"/>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Pre-requisites </a:t>
            </a:r>
            <a:endParaRPr b="0" i="0" sz="1400" u="none" cap="none" strike="noStrike">
              <a:solidFill>
                <a:srgbClr val="000000"/>
              </a:solidFill>
              <a:latin typeface="Arial"/>
              <a:ea typeface="Arial"/>
              <a:cs typeface="Arial"/>
              <a:sym typeface="Arial"/>
            </a:endParaRPr>
          </a:p>
        </p:txBody>
      </p:sp>
      <p:sp>
        <p:nvSpPr>
          <p:cNvPr id="554" name="Google Shape;554;p42"/>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5" name="Google Shape;555;p42"/>
          <p:cNvSpPr txBox="1"/>
          <p:nvPr/>
        </p:nvSpPr>
        <p:spPr>
          <a:xfrm>
            <a:off x="454025" y="1295400"/>
            <a:ext cx="8229600" cy="4370387"/>
          </a:xfrm>
          <a:prstGeom prst="rect">
            <a:avLst/>
          </a:prstGeom>
          <a:noFill/>
          <a:ln>
            <a:noFill/>
          </a:ln>
        </p:spPr>
        <p:txBody>
          <a:bodyPr anchorCtr="0" anchor="t" bIns="46800" lIns="90000" spcFirstLastPara="1" rIns="90000" wrap="square" tIns="46800">
            <a:noAutofit/>
          </a:bodyPr>
          <a:lstStyle/>
          <a:p>
            <a:pPr indent="-514350" lvl="0" marL="514350" marR="0" rtl="0" algn="l">
              <a:lnSpc>
                <a:spcPct val="121875"/>
              </a:lnSpc>
              <a:spcBef>
                <a:spcPts val="0"/>
              </a:spcBef>
              <a:spcAft>
                <a:spcPts val="0"/>
              </a:spcAft>
              <a:buClr>
                <a:srgbClr val="000000"/>
              </a:buClr>
              <a:buSzPts val="3200"/>
              <a:buFont typeface="Times New Roman"/>
              <a:buAutoNum type="arabicPeriod"/>
            </a:pPr>
            <a:r>
              <a:rPr b="0" i="0" lang="en-US" sz="3200" u="none" cap="none" strike="noStrike">
                <a:solidFill>
                  <a:srgbClr val="000000"/>
                </a:solidFill>
                <a:latin typeface="Times New Roman"/>
                <a:ea typeface="Times New Roman"/>
                <a:cs typeface="Times New Roman"/>
                <a:sym typeface="Times New Roman"/>
              </a:rPr>
              <a:t>Need to understand the term call widgets</a:t>
            </a:r>
            <a:endParaRPr b="0" i="0" sz="1400" u="none" cap="none" strike="noStrike">
              <a:solidFill>
                <a:srgbClr val="000000"/>
              </a:solidFill>
              <a:latin typeface="Arial"/>
              <a:ea typeface="Arial"/>
              <a:cs typeface="Arial"/>
              <a:sym typeface="Arial"/>
            </a:endParaRPr>
          </a:p>
          <a:p>
            <a:pPr indent="-514350" lvl="0" marL="514350" marR="0" rtl="0" algn="l">
              <a:lnSpc>
                <a:spcPct val="121875"/>
              </a:lnSpc>
              <a:spcBef>
                <a:spcPts val="0"/>
              </a:spcBef>
              <a:spcAft>
                <a:spcPts val="0"/>
              </a:spcAft>
              <a:buClr>
                <a:srgbClr val="000000"/>
              </a:buClr>
              <a:buSzPts val="3200"/>
              <a:buFont typeface="Times New Roman"/>
              <a:buAutoNum type="arabicPeriod"/>
            </a:pPr>
            <a:r>
              <a:rPr b="0" i="0" lang="en-US" sz="3200" u="none" cap="none" strike="noStrike">
                <a:solidFill>
                  <a:srgbClr val="000000"/>
                </a:solidFill>
                <a:latin typeface="Times New Roman"/>
                <a:ea typeface="Times New Roman"/>
                <a:cs typeface="Times New Roman"/>
                <a:sym typeface="Times New Roman"/>
              </a:rPr>
              <a:t>Basic of Dart Programming languages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1" name="Google Shape;561;p43"/>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2" name="Google Shape;562;p4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3" name="Google Shape;563;p43"/>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4" name="Google Shape;564;p43"/>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65" name="Google Shape;565;p43"/>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Widgets</a:t>
            </a:r>
            <a:endParaRPr b="0" i="0" sz="1400" u="none" cap="none" strike="noStrike">
              <a:solidFill>
                <a:srgbClr val="000000"/>
              </a:solidFill>
              <a:latin typeface="Arial"/>
              <a:ea typeface="Arial"/>
              <a:cs typeface="Arial"/>
              <a:sym typeface="Arial"/>
            </a:endParaRPr>
          </a:p>
        </p:txBody>
      </p:sp>
      <p:sp>
        <p:nvSpPr>
          <p:cNvPr id="566" name="Google Shape;566;p43"/>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7" name="Google Shape;567;p43"/>
          <p:cNvSpPr txBox="1"/>
          <p:nvPr/>
        </p:nvSpPr>
        <p:spPr>
          <a:xfrm>
            <a:off x="454025" y="1295400"/>
            <a:ext cx="8229600" cy="4370387"/>
          </a:xfrm>
          <a:prstGeom prst="rect">
            <a:avLst/>
          </a:prstGeom>
          <a:noFill/>
          <a:ln>
            <a:noFill/>
          </a:ln>
        </p:spPr>
        <p:txBody>
          <a:bodyPr anchorCtr="0" anchor="t" bIns="46800" lIns="90000" spcFirstLastPara="1" rIns="90000" wrap="square" tIns="46800">
            <a:noAutofit/>
          </a:bodyPr>
          <a:lstStyle/>
          <a:p>
            <a:pPr indent="-457200" lvl="0" marL="457200" marR="0" rtl="0" algn="l">
              <a:lnSpc>
                <a:spcPct val="195000"/>
              </a:lnSpc>
              <a:spcBef>
                <a:spcPts val="0"/>
              </a:spcBef>
              <a:spcAft>
                <a:spcPts val="0"/>
              </a:spcAft>
              <a:buClr>
                <a:srgbClr val="000000"/>
              </a:buClr>
              <a:buSzPts val="2000"/>
              <a:buFont typeface="Times New Roman"/>
              <a:buAutoNum type="arabicPeriod"/>
            </a:pPr>
            <a:r>
              <a:rPr b="0" i="0" lang="en-US" sz="2000" u="none" cap="none" strike="noStrike">
                <a:solidFill>
                  <a:srgbClr val="000000"/>
                </a:solidFill>
                <a:latin typeface="Times New Roman"/>
                <a:ea typeface="Times New Roman"/>
                <a:cs typeface="Times New Roman"/>
                <a:sym typeface="Times New Roman"/>
              </a:rPr>
              <a:t>The Flutter UI is implemented by using widgets from a modern reactive framework. Flutter uses its own rendering engine to draw widgets.</a:t>
            </a:r>
            <a:endParaRPr b="0" i="0" sz="1400" u="none" cap="none" strike="noStrike">
              <a:solidFill>
                <a:srgbClr val="000000"/>
              </a:solidFill>
              <a:latin typeface="Arial"/>
              <a:ea typeface="Arial"/>
              <a:cs typeface="Arial"/>
              <a:sym typeface="Arial"/>
            </a:endParaRPr>
          </a:p>
          <a:p>
            <a:pPr indent="-457200" lvl="0" marL="457200" marR="0" rtl="0" algn="l">
              <a:lnSpc>
                <a:spcPct val="195000"/>
              </a:lnSpc>
              <a:spcBef>
                <a:spcPts val="0"/>
              </a:spcBef>
              <a:spcAft>
                <a:spcPts val="0"/>
              </a:spcAft>
              <a:buClr>
                <a:srgbClr val="000000"/>
              </a:buClr>
              <a:buSzPts val="2000"/>
              <a:buFont typeface="Times New Roman"/>
              <a:buAutoNum type="arabicPeriod"/>
            </a:pPr>
            <a:r>
              <a:rPr b="0" i="0" lang="en-US" sz="2000" u="none" cap="none" strike="noStrike">
                <a:solidFill>
                  <a:srgbClr val="000000"/>
                </a:solidFill>
                <a:latin typeface="Times New Roman"/>
                <a:ea typeface="Times New Roman"/>
                <a:cs typeface="Times New Roman"/>
                <a:sym typeface="Times New Roman"/>
              </a:rPr>
              <a:t>Everything in flutter consist of widgets</a:t>
            </a:r>
            <a:endParaRPr b="0" i="0" sz="1400" u="none" cap="none" strike="noStrike">
              <a:solidFill>
                <a:srgbClr val="000000"/>
              </a:solidFill>
              <a:latin typeface="Arial"/>
              <a:ea typeface="Arial"/>
              <a:cs typeface="Arial"/>
              <a:sym typeface="Arial"/>
            </a:endParaRPr>
          </a:p>
          <a:p>
            <a:pPr indent="-330200" lvl="0" marL="457200" marR="0" rtl="0" algn="l">
              <a:lnSpc>
                <a:spcPct val="195000"/>
              </a:lnSpc>
              <a:spcBef>
                <a:spcPts val="0"/>
              </a:spcBef>
              <a:spcAft>
                <a:spcPts val="0"/>
              </a:spcAft>
              <a:buClr>
                <a:schemeClr val="dk1"/>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568" name="Google Shape;568;p43"/>
          <p:cNvPicPr preferRelativeResize="0"/>
          <p:nvPr/>
        </p:nvPicPr>
        <p:blipFill rotWithShape="1">
          <a:blip r:embed="rId3">
            <a:alphaModFix/>
          </a:blip>
          <a:srcRect b="0" l="0" r="0" t="0"/>
          <a:stretch/>
        </p:blipFill>
        <p:spPr>
          <a:xfrm>
            <a:off x="1870075" y="3048000"/>
            <a:ext cx="5403850" cy="29130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4" name="Google Shape;574;p44"/>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5" name="Google Shape;575;p4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6" name="Google Shape;576;p44"/>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7" name="Google Shape;577;p44"/>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78" name="Google Shape;578;p44"/>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Widgets</a:t>
            </a:r>
            <a:endParaRPr b="0" i="0" sz="1400" u="none" cap="none" strike="noStrike">
              <a:solidFill>
                <a:srgbClr val="000000"/>
              </a:solidFill>
              <a:latin typeface="Arial"/>
              <a:ea typeface="Arial"/>
              <a:cs typeface="Arial"/>
              <a:sym typeface="Arial"/>
            </a:endParaRPr>
          </a:p>
        </p:txBody>
      </p:sp>
      <p:sp>
        <p:nvSpPr>
          <p:cNvPr id="579" name="Google Shape;579;p44"/>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0" name="Google Shape;580;p44"/>
          <p:cNvSpPr txBox="1"/>
          <p:nvPr/>
        </p:nvSpPr>
        <p:spPr>
          <a:xfrm>
            <a:off x="454025" y="1295400"/>
            <a:ext cx="8229600" cy="4370387"/>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81" name="Google Shape;581;p44"/>
          <p:cNvPicPr preferRelativeResize="0"/>
          <p:nvPr/>
        </p:nvPicPr>
        <p:blipFill rotWithShape="1">
          <a:blip r:embed="rId3">
            <a:alphaModFix/>
          </a:blip>
          <a:srcRect b="0" l="0" r="0" t="0"/>
          <a:stretch/>
        </p:blipFill>
        <p:spPr>
          <a:xfrm>
            <a:off x="533400" y="1066800"/>
            <a:ext cx="6781800" cy="2787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7" name="Google Shape;587;p4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8" name="Google Shape;588;p4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9" name="Google Shape;589;p4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0" name="Google Shape;590;p45"/>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591" name="Google Shape;591;p45"/>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Write your first hello app</a:t>
            </a:r>
            <a:endParaRPr b="0" i="0" sz="1400" u="none" cap="none" strike="noStrike">
              <a:solidFill>
                <a:srgbClr val="000000"/>
              </a:solidFill>
              <a:latin typeface="Arial"/>
              <a:ea typeface="Arial"/>
              <a:cs typeface="Arial"/>
              <a:sym typeface="Arial"/>
            </a:endParaRPr>
          </a:p>
        </p:txBody>
      </p:sp>
      <p:sp>
        <p:nvSpPr>
          <p:cNvPr id="592" name="Google Shape;592;p45"/>
          <p:cNvSpPr txBox="1"/>
          <p:nvPr/>
        </p:nvSpPr>
        <p:spPr>
          <a:xfrm>
            <a:off x="81275" y="579125"/>
            <a:ext cx="8737500" cy="5821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Add BackgroundColor Widget to the existing app</a:t>
            </a:r>
            <a:endParaRPr b="0" i="0" sz="2000" u="none" cap="none" strike="noStrike">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import 'package:flutter/material.dart';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void main()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runApp(FirstApp());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class FirstApp extends StatelessWidget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@override</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Widget build(BuildContext context)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 Material 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return MaterialApp(</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home: Scaffold(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backgroundColor: Colors.lightBlue[50], // 🌟 Background color added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appBar: AppBar(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title: const Text('Flutter Class'),</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backgroundColor: Colors.blue, // AppBar color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body: const Center(</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child: Text(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'Hello World',</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style: TextStyle(fontSize: 20), // Optional text styling</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 }</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chemeClr val="lt1"/>
                </a:highlight>
                <a:latin typeface="Courier New"/>
                <a:ea typeface="Courier New"/>
                <a:cs typeface="Courier New"/>
                <a:sym typeface="Courier New"/>
              </a:rPr>
              <a:t>}</a:t>
            </a:r>
            <a:endParaRPr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457200" marR="0" rtl="0" algn="just">
              <a:lnSpc>
                <a:spcPct val="15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593" name="Google Shape;593;p45"/>
          <p:cNvSpPr txBox="1"/>
          <p:nvPr/>
        </p:nvSpPr>
        <p:spPr>
          <a:xfrm>
            <a:off x="4856475" y="6031500"/>
            <a:ext cx="41181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Times New Roman"/>
                <a:ea typeface="Times New Roman"/>
                <a:cs typeface="Times New Roman"/>
                <a:sym typeface="Times New Roman"/>
              </a:rPr>
              <a:t>Guess the output????????????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 name="Google Shape;62;p5"/>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 name="Google Shape;64;p5"/>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5"/>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6" name="Google Shape;66;p5"/>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Mobile App Development</a:t>
            </a:r>
            <a:endParaRPr b="0" i="0" sz="1400" u="none" cap="none" strike="noStrike">
              <a:solidFill>
                <a:srgbClr val="000000"/>
              </a:solidFill>
              <a:latin typeface="Arial"/>
              <a:ea typeface="Arial"/>
              <a:cs typeface="Arial"/>
              <a:sym typeface="Arial"/>
            </a:endParaRPr>
          </a:p>
        </p:txBody>
      </p:sp>
      <p:sp>
        <p:nvSpPr>
          <p:cNvPr id="67" name="Google Shape;67;p5"/>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8" name="Google Shape;68;p5"/>
          <p:cNvPicPr preferRelativeResize="0"/>
          <p:nvPr/>
        </p:nvPicPr>
        <p:blipFill rotWithShape="1">
          <a:blip r:embed="rId3">
            <a:alphaModFix/>
          </a:blip>
          <a:srcRect b="0" l="0" r="0" t="0"/>
          <a:stretch/>
        </p:blipFill>
        <p:spPr>
          <a:xfrm>
            <a:off x="-7937" y="868362"/>
            <a:ext cx="8482012" cy="3803650"/>
          </a:xfrm>
          <a:prstGeom prst="rect">
            <a:avLst/>
          </a:prstGeom>
          <a:noFill/>
          <a:ln>
            <a:noFill/>
          </a:ln>
        </p:spPr>
      </p:pic>
      <p:pic>
        <p:nvPicPr>
          <p:cNvPr id="69" name="Google Shape;69;p5"/>
          <p:cNvPicPr preferRelativeResize="0"/>
          <p:nvPr/>
        </p:nvPicPr>
        <p:blipFill rotWithShape="1">
          <a:blip r:embed="rId4">
            <a:alphaModFix/>
          </a:blip>
          <a:srcRect b="0" l="0" r="0" t="0"/>
          <a:stretch/>
        </p:blipFill>
        <p:spPr>
          <a:xfrm>
            <a:off x="1600200" y="4672012"/>
            <a:ext cx="3505200" cy="1457325"/>
          </a:xfrm>
          <a:prstGeom prst="rect">
            <a:avLst/>
          </a:prstGeom>
          <a:noFill/>
          <a:ln cap="sq" cmpd="sng" w="38100">
            <a:solidFill>
              <a:srgbClr val="000000"/>
            </a:solidFill>
            <a:prstDash val="solid"/>
            <a:miter lim="800000"/>
            <a:headEnd len="sm" w="sm" type="none"/>
            <a:tailEnd len="sm" w="sm" type="none"/>
          </a:ln>
          <a:effectLst>
            <a:outerShdw blurRad="63500" dir="2700000" dist="38100">
              <a:srgbClr val="000000">
                <a:alpha val="42352"/>
              </a:srgbClr>
            </a:outerShdw>
          </a:effectLst>
        </p:spPr>
      </p:pic>
      <p:pic>
        <p:nvPicPr>
          <p:cNvPr id="70" name="Google Shape;70;p5"/>
          <p:cNvPicPr preferRelativeResize="0"/>
          <p:nvPr/>
        </p:nvPicPr>
        <p:blipFill rotWithShape="1">
          <a:blip r:embed="rId5">
            <a:alphaModFix/>
          </a:blip>
          <a:srcRect b="0" l="0" r="0" t="0"/>
          <a:stretch/>
        </p:blipFill>
        <p:spPr>
          <a:xfrm>
            <a:off x="5562600" y="4800600"/>
            <a:ext cx="2133600" cy="971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9" name="Google Shape;599;p4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0" name="Google Shape;600;p4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1" name="Google Shape;601;p4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2" name="Google Shape;602;p46"/>
          <p:cNvSpPr txBox="1"/>
          <p:nvPr/>
        </p:nvSpPr>
        <p:spPr>
          <a:xfrm>
            <a:off x="0" y="6488112"/>
            <a:ext cx="9144000" cy="369900"/>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03" name="Google Shape;603;p46"/>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output</a:t>
            </a:r>
            <a:endParaRPr b="0" i="0" sz="1400" u="none" cap="none" strike="noStrike">
              <a:solidFill>
                <a:srgbClr val="000000"/>
              </a:solidFill>
              <a:latin typeface="Arial"/>
              <a:ea typeface="Arial"/>
              <a:cs typeface="Arial"/>
              <a:sym typeface="Arial"/>
            </a:endParaRPr>
          </a:p>
        </p:txBody>
      </p:sp>
      <p:sp>
        <p:nvSpPr>
          <p:cNvPr id="604" name="Google Shape;604;p46"/>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05" name="Google Shape;605;p46"/>
          <p:cNvPicPr preferRelativeResize="0"/>
          <p:nvPr/>
        </p:nvPicPr>
        <p:blipFill>
          <a:blip r:embed="rId3">
            <a:alphaModFix/>
          </a:blip>
          <a:stretch>
            <a:fillRect/>
          </a:stretch>
        </p:blipFill>
        <p:spPr>
          <a:xfrm>
            <a:off x="3281650" y="589637"/>
            <a:ext cx="2778301" cy="56787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1" name="Google Shape;611;p4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2" name="Google Shape;612;p4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3" name="Google Shape;613;p4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4" name="Google Shape;614;p4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15" name="Google Shape;615;p4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Widgets</a:t>
            </a:r>
            <a:endParaRPr b="0" i="0" sz="1400" u="none" cap="none" strike="noStrike">
              <a:solidFill>
                <a:srgbClr val="000000"/>
              </a:solidFill>
              <a:latin typeface="Arial"/>
              <a:ea typeface="Arial"/>
              <a:cs typeface="Arial"/>
              <a:sym typeface="Arial"/>
            </a:endParaRPr>
          </a:p>
        </p:txBody>
      </p:sp>
      <p:sp>
        <p:nvSpPr>
          <p:cNvPr id="616" name="Google Shape;616;p47"/>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7" name="Google Shape;617;p47"/>
          <p:cNvSpPr txBox="1"/>
          <p:nvPr/>
        </p:nvSpPr>
        <p:spPr>
          <a:xfrm>
            <a:off x="454025" y="1295400"/>
            <a:ext cx="8229600" cy="4370387"/>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18" name="Google Shape;618;p47"/>
          <p:cNvPicPr preferRelativeResize="0"/>
          <p:nvPr/>
        </p:nvPicPr>
        <p:blipFill rotWithShape="1">
          <a:blip r:embed="rId3">
            <a:alphaModFix/>
          </a:blip>
          <a:srcRect b="0" l="0" r="0" t="0"/>
          <a:stretch/>
        </p:blipFill>
        <p:spPr>
          <a:xfrm>
            <a:off x="454025" y="1084262"/>
            <a:ext cx="6784975" cy="48879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4" name="Google Shape;624;p5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5" name="Google Shape;625;p5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6" name="Google Shape;626;p5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7" name="Google Shape;627;p56"/>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28" name="Google Shape;628;p56"/>
          <p:cNvSpPr txBox="1"/>
          <p:nvPr/>
        </p:nvSpPr>
        <p:spPr>
          <a:xfrm>
            <a:off x="120675" y="104800"/>
            <a:ext cx="9144000" cy="64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Exercise-1</a:t>
            </a:r>
            <a:endParaRPr b="0" i="0" sz="1400" u="none" cap="none" strike="noStrike">
              <a:solidFill>
                <a:srgbClr val="000000"/>
              </a:solidFill>
              <a:latin typeface="Arial"/>
              <a:ea typeface="Arial"/>
              <a:cs typeface="Arial"/>
              <a:sym typeface="Arial"/>
            </a:endParaRPr>
          </a:p>
        </p:txBody>
      </p:sp>
      <p:sp>
        <p:nvSpPr>
          <p:cNvPr id="629" name="Google Shape;629;p56"/>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Write a flutter program to display the content shown below.</a:t>
            </a:r>
            <a:endParaRPr b="0" i="0" sz="1400" u="none" cap="none" strike="noStrike">
              <a:solidFill>
                <a:srgbClr val="000000"/>
              </a:solidFill>
              <a:latin typeface="Arial"/>
              <a:ea typeface="Arial"/>
              <a:cs typeface="Arial"/>
              <a:sym typeface="Arial"/>
            </a:endParaRPr>
          </a:p>
        </p:txBody>
      </p:sp>
      <p:pic>
        <p:nvPicPr>
          <p:cNvPr id="630" name="Google Shape;630;p56"/>
          <p:cNvPicPr preferRelativeResize="0"/>
          <p:nvPr/>
        </p:nvPicPr>
        <p:blipFill rotWithShape="1">
          <a:blip r:embed="rId3">
            <a:alphaModFix/>
          </a:blip>
          <a:srcRect b="0" l="0" r="0" t="0"/>
          <a:stretch/>
        </p:blipFill>
        <p:spPr>
          <a:xfrm>
            <a:off x="2667000" y="1295400"/>
            <a:ext cx="2286000" cy="4972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6" name="Google Shape;636;p5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7" name="Google Shape;637;p5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8" name="Google Shape;638;p5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9" name="Google Shape;639;p5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40" name="Google Shape;640;p5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Exercise-2</a:t>
            </a:r>
            <a:endParaRPr b="0" i="0" sz="1400" u="none" cap="none" strike="noStrike">
              <a:solidFill>
                <a:srgbClr val="000000"/>
              </a:solidFill>
              <a:latin typeface="Arial"/>
              <a:ea typeface="Arial"/>
              <a:cs typeface="Arial"/>
              <a:sym typeface="Arial"/>
            </a:endParaRPr>
          </a:p>
        </p:txBody>
      </p:sp>
      <p:sp>
        <p:nvSpPr>
          <p:cNvPr id="641" name="Google Shape;641;p57"/>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2. Write a flutter program to display the content shown below.</a:t>
            </a:r>
            <a:endParaRPr b="0" i="0" sz="1400" u="none" cap="none" strike="noStrike">
              <a:solidFill>
                <a:srgbClr val="000000"/>
              </a:solidFill>
              <a:latin typeface="Arial"/>
              <a:ea typeface="Arial"/>
              <a:cs typeface="Arial"/>
              <a:sym typeface="Arial"/>
            </a:endParaRPr>
          </a:p>
        </p:txBody>
      </p:sp>
      <p:pic>
        <p:nvPicPr>
          <p:cNvPr id="642" name="Google Shape;642;p57"/>
          <p:cNvPicPr preferRelativeResize="0"/>
          <p:nvPr/>
        </p:nvPicPr>
        <p:blipFill rotWithShape="1">
          <a:blip r:embed="rId3">
            <a:alphaModFix/>
          </a:blip>
          <a:srcRect b="0" l="0" r="0" t="0"/>
          <a:stretch/>
        </p:blipFill>
        <p:spPr>
          <a:xfrm>
            <a:off x="2895600" y="1295400"/>
            <a:ext cx="2324100" cy="4965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8" name="Google Shape;648;p5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p5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0" name="Google Shape;650;p5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1" name="Google Shape;651;p58"/>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52" name="Google Shape;652;p58"/>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Exercise-3</a:t>
            </a:r>
            <a:endParaRPr b="0" i="0" sz="1400" u="none" cap="none" strike="noStrike">
              <a:solidFill>
                <a:srgbClr val="000000"/>
              </a:solidFill>
              <a:latin typeface="Arial"/>
              <a:ea typeface="Arial"/>
              <a:cs typeface="Arial"/>
              <a:sym typeface="Arial"/>
            </a:endParaRPr>
          </a:p>
        </p:txBody>
      </p:sp>
      <p:sp>
        <p:nvSpPr>
          <p:cNvPr id="653" name="Google Shape;653;p58"/>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3. Write a flutter program to display the content shown below.</a:t>
            </a:r>
            <a:endParaRPr b="0" i="0" sz="1400" u="none" cap="none" strike="noStrike">
              <a:solidFill>
                <a:srgbClr val="000000"/>
              </a:solidFill>
              <a:latin typeface="Arial"/>
              <a:ea typeface="Arial"/>
              <a:cs typeface="Arial"/>
              <a:sym typeface="Arial"/>
            </a:endParaRPr>
          </a:p>
        </p:txBody>
      </p:sp>
      <p:pic>
        <p:nvPicPr>
          <p:cNvPr id="654" name="Google Shape;654;p58"/>
          <p:cNvPicPr preferRelativeResize="0"/>
          <p:nvPr/>
        </p:nvPicPr>
        <p:blipFill rotWithShape="1">
          <a:blip r:embed="rId3">
            <a:alphaModFix/>
          </a:blip>
          <a:srcRect b="0" l="0" r="0" t="0"/>
          <a:stretch/>
        </p:blipFill>
        <p:spPr>
          <a:xfrm>
            <a:off x="2514600" y="1438275"/>
            <a:ext cx="2743200" cy="4962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0" name="Google Shape;660;p5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1" name="Google Shape;661;p5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2" name="Google Shape;662;p5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3" name="Google Shape;663;p59"/>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64" name="Google Shape;664;p59"/>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Exercise-4</a:t>
            </a:r>
            <a:endParaRPr b="0" i="0" sz="1400" u="none" cap="none" strike="noStrike">
              <a:solidFill>
                <a:srgbClr val="000000"/>
              </a:solidFill>
              <a:latin typeface="Arial"/>
              <a:ea typeface="Arial"/>
              <a:cs typeface="Arial"/>
              <a:sym typeface="Arial"/>
            </a:endParaRPr>
          </a:p>
        </p:txBody>
      </p:sp>
      <p:sp>
        <p:nvSpPr>
          <p:cNvPr id="665" name="Google Shape;665;p59"/>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4. Write a flutter program to display the content shown below.</a:t>
            </a:r>
            <a:endParaRPr b="0" i="0" sz="1400" u="none" cap="none" strike="noStrike">
              <a:solidFill>
                <a:srgbClr val="000000"/>
              </a:solidFill>
              <a:latin typeface="Arial"/>
              <a:ea typeface="Arial"/>
              <a:cs typeface="Arial"/>
              <a:sym typeface="Arial"/>
            </a:endParaRPr>
          </a:p>
        </p:txBody>
      </p:sp>
      <p:pic>
        <p:nvPicPr>
          <p:cNvPr id="666" name="Google Shape;666;p59"/>
          <p:cNvPicPr preferRelativeResize="0"/>
          <p:nvPr/>
        </p:nvPicPr>
        <p:blipFill rotWithShape="1">
          <a:blip r:embed="rId3">
            <a:alphaModFix/>
          </a:blip>
          <a:srcRect b="0" l="0" r="0" t="0"/>
          <a:stretch/>
        </p:blipFill>
        <p:spPr>
          <a:xfrm>
            <a:off x="2819400" y="1371600"/>
            <a:ext cx="2279650" cy="4946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2" name="Google Shape;672;p60"/>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3" name="Google Shape;673;p6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4" name="Google Shape;674;p60"/>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5" name="Google Shape;675;p60"/>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676" name="Google Shape;676;p60"/>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Exercise-5</a:t>
            </a:r>
            <a:endParaRPr b="0" i="0" sz="1400" u="none" cap="none" strike="noStrike">
              <a:solidFill>
                <a:srgbClr val="000000"/>
              </a:solidFill>
              <a:latin typeface="Arial"/>
              <a:ea typeface="Arial"/>
              <a:cs typeface="Arial"/>
              <a:sym typeface="Arial"/>
            </a:endParaRPr>
          </a:p>
        </p:txBody>
      </p:sp>
      <p:sp>
        <p:nvSpPr>
          <p:cNvPr id="677" name="Google Shape;677;p60"/>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5.  Write a flutter program to display the content shown below.</a:t>
            </a:r>
            <a:endParaRPr b="0" i="0" sz="1400" u="none" cap="none" strike="noStrike">
              <a:solidFill>
                <a:srgbClr val="000000"/>
              </a:solidFill>
              <a:latin typeface="Arial"/>
              <a:ea typeface="Arial"/>
              <a:cs typeface="Arial"/>
              <a:sym typeface="Arial"/>
            </a:endParaRPr>
          </a:p>
        </p:txBody>
      </p:sp>
      <p:pic>
        <p:nvPicPr>
          <p:cNvPr id="678" name="Google Shape;678;p60"/>
          <p:cNvPicPr preferRelativeResize="0"/>
          <p:nvPr/>
        </p:nvPicPr>
        <p:blipFill rotWithShape="1">
          <a:blip r:embed="rId3">
            <a:alphaModFix/>
          </a:blip>
          <a:srcRect b="0" l="0" r="0" t="0"/>
          <a:stretch/>
        </p:blipFill>
        <p:spPr>
          <a:xfrm>
            <a:off x="3124200" y="1371600"/>
            <a:ext cx="2317750" cy="495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6"/>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 name="Google Shape;77;p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 name="Google Shape;78;p6"/>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6"/>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80" name="Google Shape;80;p6"/>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What is SDK</a:t>
            </a:r>
            <a:endParaRPr b="0" i="0" sz="1400" u="none" cap="none" strike="noStrike">
              <a:solidFill>
                <a:srgbClr val="000000"/>
              </a:solidFill>
              <a:latin typeface="Arial"/>
              <a:ea typeface="Arial"/>
              <a:cs typeface="Arial"/>
              <a:sym typeface="Arial"/>
            </a:endParaRPr>
          </a:p>
        </p:txBody>
      </p:sp>
      <p:sp>
        <p:nvSpPr>
          <p:cNvPr id="81" name="Google Shape;81;p6"/>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6"/>
          <p:cNvSpPr txBox="1"/>
          <p:nvPr/>
        </p:nvSpPr>
        <p:spPr>
          <a:xfrm>
            <a:off x="250825" y="990600"/>
            <a:ext cx="8226425" cy="45227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Software Development Kit (SDK or DevKit) </a:t>
            </a:r>
            <a:r>
              <a:rPr b="0" i="0" lang="en-US" sz="2800" u="none" cap="none" strike="noStrike">
                <a:solidFill>
                  <a:schemeClr val="dk1"/>
                </a:solidFill>
                <a:latin typeface="Times New Roman"/>
                <a:ea typeface="Times New Roman"/>
                <a:cs typeface="Times New Roman"/>
                <a:sym typeface="Times New Roman"/>
              </a:rPr>
              <a:t>is typically a set of software development tools that allows the creation of applications for a certain software package, software framework, hardware platform, computer system, video game console, operating system or similar development platform.</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560"/>
              </a:spcBef>
              <a:spcAft>
                <a:spcPts val="0"/>
              </a:spcAft>
              <a:buClr>
                <a:schemeClr val="dk1"/>
              </a:buClr>
              <a:buSzPts val="2800"/>
              <a:buFont typeface="Times New Roman"/>
              <a:buNone/>
            </a:pPr>
            <a:r>
              <a:rPr b="1" i="0" lang="en-US" sz="2800" u="none" cap="none" strike="noStrike">
                <a:solidFill>
                  <a:schemeClr val="dk1"/>
                </a:solidFill>
                <a:latin typeface="Times New Roman"/>
                <a:ea typeface="Times New Roman"/>
                <a:cs typeface="Times New Roman"/>
                <a:sym typeface="Times New Roman"/>
              </a:rPr>
              <a:t>Flutter support different SDKs----example Flutter sdk, android sdk, jdk etc..</a:t>
            </a:r>
            <a:endParaRPr b="0" i="0" sz="1400" u="none" cap="none" strike="noStrike">
              <a:solidFill>
                <a:srgbClr val="000000"/>
              </a:solidFill>
              <a:latin typeface="Arial"/>
              <a:ea typeface="Arial"/>
              <a:cs typeface="Arial"/>
              <a:sym typeface="Arial"/>
            </a:endParaRPr>
          </a:p>
        </p:txBody>
      </p:sp>
      <p:pic>
        <p:nvPicPr>
          <p:cNvPr descr="Ingenico Group - Mobile Solutions - mPOS EMV SDK" id="83" name="Google Shape;83;p6"/>
          <p:cNvPicPr preferRelativeResize="0"/>
          <p:nvPr/>
        </p:nvPicPr>
        <p:blipFill rotWithShape="1">
          <a:blip r:embed="rId3">
            <a:alphaModFix/>
          </a:blip>
          <a:srcRect b="0" l="0" r="0" t="0"/>
          <a:stretch/>
        </p:blipFill>
        <p:spPr>
          <a:xfrm>
            <a:off x="6572250" y="3810000"/>
            <a:ext cx="1905000" cy="225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 name="Google Shape;89;p7"/>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7"/>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7"/>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93" name="Google Shape;93;p7"/>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Flutter</a:t>
            </a:r>
            <a:endParaRPr b="0" i="0" sz="1400" u="none" cap="none" strike="noStrike">
              <a:solidFill>
                <a:srgbClr val="000000"/>
              </a:solidFill>
              <a:latin typeface="Arial"/>
              <a:ea typeface="Arial"/>
              <a:cs typeface="Arial"/>
              <a:sym typeface="Arial"/>
            </a:endParaRPr>
          </a:p>
        </p:txBody>
      </p:sp>
      <p:sp>
        <p:nvSpPr>
          <p:cNvPr id="94" name="Google Shape;94;p7"/>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5" name="Google Shape;95;p7"/>
          <p:cNvPicPr preferRelativeResize="0"/>
          <p:nvPr/>
        </p:nvPicPr>
        <p:blipFill rotWithShape="1">
          <a:blip r:embed="rId3">
            <a:alphaModFix/>
          </a:blip>
          <a:srcRect b="0" l="0" r="0" t="0"/>
          <a:stretch/>
        </p:blipFill>
        <p:spPr>
          <a:xfrm>
            <a:off x="762000" y="1006475"/>
            <a:ext cx="6080125" cy="476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8"/>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 name="Google Shape;102;p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8"/>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 name="Google Shape;104;p8"/>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05" name="Google Shape;105;p8"/>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Editor </a:t>
            </a:r>
            <a:endParaRPr b="0" i="0" sz="1400" u="none" cap="none" strike="noStrike">
              <a:solidFill>
                <a:srgbClr val="000000"/>
              </a:solidFill>
              <a:latin typeface="Arial"/>
              <a:ea typeface="Arial"/>
              <a:cs typeface="Arial"/>
              <a:sym typeface="Arial"/>
            </a:endParaRPr>
          </a:p>
        </p:txBody>
      </p:sp>
      <p:sp>
        <p:nvSpPr>
          <p:cNvPr id="106" name="Google Shape;106;p8"/>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 name="Google Shape;107;p8"/>
          <p:cNvPicPr preferRelativeResize="0"/>
          <p:nvPr/>
        </p:nvPicPr>
        <p:blipFill rotWithShape="1">
          <a:blip r:embed="rId3">
            <a:alphaModFix/>
          </a:blip>
          <a:srcRect b="0" l="0" r="0" t="0"/>
          <a:stretch/>
        </p:blipFill>
        <p:spPr>
          <a:xfrm>
            <a:off x="1371600" y="1524000"/>
            <a:ext cx="6400800" cy="3616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p9"/>
          <p:cNvSpPr/>
          <p:nvPr/>
        </p:nvSpPr>
        <p:spPr>
          <a:xfrm>
            <a:off x="0" y="6488112"/>
            <a:ext cx="9144000" cy="369887"/>
          </a:xfrm>
          <a:custGeom>
            <a:rect b="b" l="l" r="r" t="t"/>
            <a:pathLst>
              <a:path extrusionOk="0" h="369328" w="9144000">
                <a:moveTo>
                  <a:pt x="9144000" y="0"/>
                </a:moveTo>
                <a:lnTo>
                  <a:pt x="0" y="0"/>
                </a:lnTo>
                <a:lnTo>
                  <a:pt x="0" y="369327"/>
                </a:lnTo>
                <a:lnTo>
                  <a:pt x="9144000" y="369327"/>
                </a:lnTo>
                <a:lnTo>
                  <a:pt x="9144000" y="0"/>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p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close/>
              </a:path>
            </a:pathLst>
          </a:custGeom>
          <a:solidFill>
            <a:srgbClr val="4F81B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p9"/>
          <p:cNvSpPr/>
          <p:nvPr/>
        </p:nvSpPr>
        <p:spPr>
          <a:xfrm>
            <a:off x="0" y="0"/>
            <a:ext cx="9144000" cy="646112"/>
          </a:xfrm>
          <a:custGeom>
            <a:rect b="b" l="l" r="r" t="t"/>
            <a:pathLst>
              <a:path extrusionOk="0" h="646328" w="9144000">
                <a:moveTo>
                  <a:pt x="9144000" y="25"/>
                </a:moveTo>
                <a:lnTo>
                  <a:pt x="0" y="25"/>
                </a:lnTo>
                <a:lnTo>
                  <a:pt x="0" y="646328"/>
                </a:lnTo>
                <a:lnTo>
                  <a:pt x="9144000" y="646328"/>
                </a:lnTo>
                <a:lnTo>
                  <a:pt x="9144000" y="25"/>
                </a:lnTo>
              </a:path>
            </a:pathLst>
          </a:custGeom>
          <a:noFill/>
          <a:ln cap="flat" cmpd="sng" w="25375">
            <a:solidFill>
              <a:srgbClr val="385D89"/>
            </a:solidFill>
            <a:prstDash val="solid"/>
            <a:miter lim="524288"/>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9"/>
          <p:cNvSpPr txBox="1"/>
          <p:nvPr/>
        </p:nvSpPr>
        <p:spPr>
          <a:xfrm>
            <a:off x="0" y="6488112"/>
            <a:ext cx="9144000" cy="369887"/>
          </a:xfrm>
          <a:prstGeom prst="rect">
            <a:avLst/>
          </a:prstGeom>
          <a:noFill/>
          <a:ln>
            <a:noFill/>
          </a:ln>
        </p:spPr>
        <p:txBody>
          <a:bodyPr anchorCtr="0" anchor="t" bIns="0" lIns="0" spcFirstLastPara="1" rIns="0" wrap="square" tIns="0">
            <a:noAutofit/>
          </a:bodyPr>
          <a:lstStyle/>
          <a:p>
            <a:pPr indent="0" lvl="0" marL="769937" marR="0" rtl="0" algn="l">
              <a:lnSpc>
                <a:spcPct val="102000"/>
              </a:lnSpc>
              <a:spcBef>
                <a:spcPts val="0"/>
              </a:spcBef>
              <a:spcAft>
                <a:spcPts val="0"/>
              </a:spcAft>
              <a:buClr>
                <a:srgbClr val="FFFFFF"/>
              </a:buClr>
              <a:buSzPts val="1800"/>
              <a:buFont typeface="Times New Roman"/>
              <a:buNone/>
            </a:pPr>
            <a:r>
              <a:rPr b="0" i="0" lang="en-US" sz="1800" u="none" cap="none" strike="noStrike">
                <a:solidFill>
                  <a:srgbClr val="FFFFFF"/>
                </a:solidFill>
                <a:latin typeface="Times New Roman"/>
                <a:ea typeface="Times New Roman"/>
                <a:cs typeface="Times New Roman"/>
                <a:sym typeface="Times New Roman"/>
              </a:rPr>
              <a:t>Dept. of CS&amp;E, MSRIT                                                                              	       </a:t>
            </a:r>
            <a:endParaRPr b="0" i="0" sz="1400" u="none" cap="none" strike="noStrike">
              <a:solidFill>
                <a:srgbClr val="000000"/>
              </a:solidFill>
              <a:latin typeface="Arial"/>
              <a:ea typeface="Arial"/>
              <a:cs typeface="Arial"/>
              <a:sym typeface="Arial"/>
            </a:endParaRPr>
          </a:p>
        </p:txBody>
      </p:sp>
      <p:sp>
        <p:nvSpPr>
          <p:cNvPr id="117" name="Google Shape;117;p9"/>
          <p:cNvSpPr txBox="1"/>
          <p:nvPr/>
        </p:nvSpPr>
        <p:spPr>
          <a:xfrm>
            <a:off x="0" y="0"/>
            <a:ext cx="9144000" cy="6461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  Brief History of Flutter</a:t>
            </a:r>
            <a:endParaRPr b="0" i="0" sz="1400" u="none" cap="none" strike="noStrike">
              <a:solidFill>
                <a:srgbClr val="000000"/>
              </a:solidFill>
              <a:latin typeface="Arial"/>
              <a:ea typeface="Arial"/>
              <a:cs typeface="Arial"/>
              <a:sym typeface="Arial"/>
            </a:endParaRPr>
          </a:p>
        </p:txBody>
      </p:sp>
      <p:sp>
        <p:nvSpPr>
          <p:cNvPr id="118" name="Google Shape;118;p9"/>
          <p:cNvSpPr txBox="1"/>
          <p:nvPr/>
        </p:nvSpPr>
        <p:spPr>
          <a:xfrm>
            <a:off x="304800" y="838200"/>
            <a:ext cx="8172450" cy="556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p9"/>
          <p:cNvSpPr txBox="1"/>
          <p:nvPr/>
        </p:nvSpPr>
        <p:spPr>
          <a:xfrm>
            <a:off x="458800" y="2408850"/>
            <a:ext cx="8226300" cy="4522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In October 2014, the team of Google developers heard the call to </a:t>
            </a:r>
            <a:r>
              <a:rPr b="1" i="0" lang="en-US" sz="2000" u="none" cap="none" strike="noStrike">
                <a:solidFill>
                  <a:schemeClr val="dk1"/>
                </a:solidFill>
                <a:latin typeface="Times New Roman"/>
                <a:ea typeface="Times New Roman"/>
                <a:cs typeface="Times New Roman"/>
                <a:sym typeface="Times New Roman"/>
              </a:rPr>
              <a:t>'Open The Sky</a:t>
            </a:r>
            <a:r>
              <a:rPr b="0" i="0" lang="en-US" sz="2000" u="none" cap="none" strike="noStrike">
                <a:solidFill>
                  <a:schemeClr val="dk1"/>
                </a:solidFill>
                <a:latin typeface="Times New Roman"/>
                <a:ea typeface="Times New Roman"/>
                <a:cs typeface="Times New Roman"/>
                <a:sym typeface="Times New Roman"/>
              </a:rPr>
              <a:t>,' and thus The Sky Engine was born.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With time, it evolved into what we know today as </a:t>
            </a:r>
            <a:r>
              <a:rPr b="1" i="0" lang="en-US" sz="2000" u="none" cap="none" strike="noStrike">
                <a:solidFill>
                  <a:schemeClr val="dk1"/>
                </a:solidFill>
                <a:latin typeface="Times New Roman"/>
                <a:ea typeface="Times New Roman"/>
                <a:cs typeface="Times New Roman"/>
                <a:sym typeface="Times New Roman"/>
              </a:rPr>
              <a:t>Flutter</a:t>
            </a:r>
            <a:r>
              <a:rPr b="0" i="0" lang="en-US" sz="2000" u="none" cap="none" strike="noStrike">
                <a:solidFill>
                  <a:schemeClr val="dk1"/>
                </a:solidFill>
                <a:latin typeface="Times New Roman"/>
                <a:ea typeface="Times New Roman"/>
                <a:cs typeface="Times New Roman"/>
                <a:sym typeface="Times New Roman"/>
              </a:rPr>
              <a:t> - an open source UI development kit that has taken the mobile app development world by storm.</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The world of mobile app development was forever changed when </a:t>
            </a:r>
            <a:r>
              <a:rPr b="0" i="0" lang="en-US" sz="2000" u="none" cap="none" strike="noStrike">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Multi-platform Development with Co-creator of Flutter, Eric Seidel - Semaphore</a:t>
            </a:r>
            <a:r>
              <a:rPr b="0" i="0" lang="en-US" sz="2000" u="none" cap="none" strike="noStrike">
                <a:solidFill>
                  <a:schemeClr val="dk1"/>
                </a:solidFill>
                <a:latin typeface="Times New Roman"/>
                <a:ea typeface="Times New Roman"/>
                <a:cs typeface="Times New Roman"/>
                <a:sym typeface="Times New Roman"/>
              </a:rPr>
              <a:t> one of the co-founders of </a:t>
            </a:r>
            <a:r>
              <a:rPr b="0" i="0" lang="en-US" sz="2000" u="sng" cap="none" strike="noStrike">
                <a:solidFill>
                  <a:schemeClr val="dk1"/>
                </a:solidFill>
                <a:latin typeface="Arial"/>
                <a:ea typeface="Arial"/>
                <a:cs typeface="Arial"/>
                <a:sym typeface="Arial"/>
                <a:hlinkClick r:id="rId4">
                  <a:extLst>
                    <a:ext uri="{A12FA001-AC4F-418D-AE19-62706E023703}">
                      <ahyp:hlinkClr val="tx"/>
                    </a:ext>
                  </a:extLst>
                </a:hlinkClick>
              </a:rPr>
              <a:t>Flutter</a:t>
            </a:r>
            <a:r>
              <a:rPr b="0" i="0" lang="en-US" sz="2000" u="none" cap="none" strike="noStrike">
                <a:solidFill>
                  <a:schemeClr val="dk1"/>
                </a:solidFill>
                <a:latin typeface="Times New Roman"/>
                <a:ea typeface="Times New Roman"/>
                <a:cs typeface="Times New Roman"/>
                <a:sym typeface="Times New Roman"/>
              </a:rPr>
              <a:t>, made the official announcement at the </a:t>
            </a:r>
            <a:r>
              <a:rPr b="1" i="0" lang="en-US" sz="2000" u="none" cap="none" strike="noStrike">
                <a:solidFill>
                  <a:schemeClr val="dk1"/>
                </a:solidFill>
                <a:latin typeface="Times New Roman"/>
                <a:ea typeface="Times New Roman"/>
                <a:cs typeface="Times New Roman"/>
                <a:sym typeface="Times New Roman"/>
              </a:rPr>
              <a:t>DART dev summit</a:t>
            </a:r>
            <a:r>
              <a:rPr b="0" i="0" lang="en-US" sz="2000" u="none" cap="none" strike="noStrike">
                <a:solidFill>
                  <a:schemeClr val="dk1"/>
                </a:solidFill>
                <a:latin typeface="Times New Roman"/>
                <a:ea typeface="Times New Roman"/>
                <a:cs typeface="Times New Roman"/>
                <a:sym typeface="Times New Roman"/>
              </a:rPr>
              <a:t> in April 2015.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pic>
        <p:nvPicPr>
          <p:cNvPr id="120" name="Google Shape;120;p9"/>
          <p:cNvPicPr preferRelativeResize="0"/>
          <p:nvPr/>
        </p:nvPicPr>
        <p:blipFill rotWithShape="1">
          <a:blip r:embed="rId5">
            <a:alphaModFix/>
          </a:blip>
          <a:srcRect b="0" l="0" r="0" t="0"/>
          <a:stretch/>
        </p:blipFill>
        <p:spPr>
          <a:xfrm>
            <a:off x="6953650" y="503850"/>
            <a:ext cx="1819475" cy="181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Sukrutha</dc:creator>
</cp:coreProperties>
</file>